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27" r:id="rId2"/>
  </p:sldMasterIdLst>
  <p:notesMasterIdLst>
    <p:notesMasterId r:id="rId64"/>
  </p:notesMasterIdLst>
  <p:sldIdLst>
    <p:sldId id="341" r:id="rId3"/>
    <p:sldId id="2147479230" r:id="rId4"/>
    <p:sldId id="2147479176" r:id="rId5"/>
    <p:sldId id="2147479177" r:id="rId6"/>
    <p:sldId id="384" r:id="rId7"/>
    <p:sldId id="2147479217" r:id="rId8"/>
    <p:sldId id="2147479179" r:id="rId9"/>
    <p:sldId id="2147479180" r:id="rId10"/>
    <p:sldId id="2147479181" r:id="rId11"/>
    <p:sldId id="2147479190" r:id="rId12"/>
    <p:sldId id="2147479189" r:id="rId13"/>
    <p:sldId id="2147479184" r:id="rId14"/>
    <p:sldId id="2147479186" r:id="rId15"/>
    <p:sldId id="2147479185" r:id="rId16"/>
    <p:sldId id="2147479187" r:id="rId17"/>
    <p:sldId id="2147479191" r:id="rId18"/>
    <p:sldId id="2147479188" r:id="rId19"/>
    <p:sldId id="2147479192" r:id="rId20"/>
    <p:sldId id="284" r:id="rId21"/>
    <p:sldId id="285" r:id="rId22"/>
    <p:sldId id="286" r:id="rId23"/>
    <p:sldId id="287" r:id="rId24"/>
    <p:sldId id="2147479194" r:id="rId25"/>
    <p:sldId id="2147479195" r:id="rId26"/>
    <p:sldId id="383" r:id="rId27"/>
    <p:sldId id="385" r:id="rId28"/>
    <p:sldId id="406" r:id="rId29"/>
    <p:sldId id="409" r:id="rId30"/>
    <p:sldId id="410" r:id="rId31"/>
    <p:sldId id="2147479196" r:id="rId32"/>
    <p:sldId id="2147479198" r:id="rId33"/>
    <p:sldId id="2147479193" r:id="rId34"/>
    <p:sldId id="2147479197" r:id="rId35"/>
    <p:sldId id="2147479222" r:id="rId36"/>
    <p:sldId id="2147479226" r:id="rId37"/>
    <p:sldId id="2147479223" r:id="rId38"/>
    <p:sldId id="2147479227" r:id="rId39"/>
    <p:sldId id="2147479228" r:id="rId40"/>
    <p:sldId id="2147479202" r:id="rId41"/>
    <p:sldId id="2147479203" r:id="rId42"/>
    <p:sldId id="2147479204" r:id="rId43"/>
    <p:sldId id="2147479219" r:id="rId44"/>
    <p:sldId id="2147479229" r:id="rId45"/>
    <p:sldId id="2147479220" r:id="rId46"/>
    <p:sldId id="2147479225" r:id="rId47"/>
    <p:sldId id="2147479206" r:id="rId48"/>
    <p:sldId id="417" r:id="rId49"/>
    <p:sldId id="2147479207" r:id="rId50"/>
    <p:sldId id="2147479208" r:id="rId51"/>
    <p:sldId id="2147479211" r:id="rId52"/>
    <p:sldId id="2147479212" r:id="rId53"/>
    <p:sldId id="2147479209" r:id="rId54"/>
    <p:sldId id="2147479213" r:id="rId55"/>
    <p:sldId id="2147479210" r:id="rId56"/>
    <p:sldId id="2147479214" r:id="rId57"/>
    <p:sldId id="2147479215" r:id="rId58"/>
    <p:sldId id="2147479224" r:id="rId59"/>
    <p:sldId id="403" r:id="rId60"/>
    <p:sldId id="2147479216" r:id="rId61"/>
    <p:sldId id="2147479221" r:id="rId62"/>
    <p:sldId id="394" r:id="rId6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8F"/>
    <a:srgbClr val="FF7E00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EA59A-6C6D-43E9-9F65-16405B9F7EEE}" v="105" dt="2025-05-26T10:58:26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2921" autoAdjust="0"/>
  </p:normalViewPr>
  <p:slideViewPr>
    <p:cSldViewPr snapToGrid="0">
      <p:cViewPr varScale="1">
        <p:scale>
          <a:sx n="103" d="100"/>
          <a:sy n="103" d="100"/>
        </p:scale>
        <p:origin x="84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829EA59A-6C6D-43E9-9F65-16405B9F7EEE}"/>
    <pc:docChg chg="undo custSel addSld delSld modSld">
      <pc:chgData name="Koen Verbeeck" userId="24d0e79a7fd977da" providerId="LiveId" clId="{829EA59A-6C6D-43E9-9F65-16405B9F7EEE}" dt="2025-05-26T10:58:26.418" v="273" actId="33524"/>
      <pc:docMkLst>
        <pc:docMk/>
      </pc:docMkLst>
      <pc:sldChg chg="addSp modSp add mod">
        <pc:chgData name="Koen Verbeeck" userId="24d0e79a7fd977da" providerId="LiveId" clId="{829EA59A-6C6D-43E9-9F65-16405B9F7EEE}" dt="2025-05-21T12:58:37.414" v="163" actId="1076"/>
        <pc:sldMkLst>
          <pc:docMk/>
          <pc:sldMk cId="841523525" sldId="341"/>
        </pc:sldMkLst>
        <pc:spChg chg="add mod">
          <ac:chgData name="Koen Verbeeck" userId="24d0e79a7fd977da" providerId="LiveId" clId="{829EA59A-6C6D-43E9-9F65-16405B9F7EEE}" dt="2025-05-21T12:58:15.066" v="136" actId="14100"/>
          <ac:spMkLst>
            <pc:docMk/>
            <pc:sldMk cId="841523525" sldId="341"/>
            <ac:spMk id="2" creationId="{EE5469D1-85A0-CEC4-7300-2563B810D71D}"/>
          </ac:spMkLst>
        </pc:spChg>
        <pc:spChg chg="add mod">
          <ac:chgData name="Koen Verbeeck" userId="24d0e79a7fd977da" providerId="LiveId" clId="{829EA59A-6C6D-43E9-9F65-16405B9F7EEE}" dt="2025-05-21T12:58:37.414" v="163" actId="1076"/>
          <ac:spMkLst>
            <pc:docMk/>
            <pc:sldMk cId="841523525" sldId="341"/>
            <ac:spMk id="3" creationId="{4EBF228E-3FE2-0307-A362-2C8DB43074EA}"/>
          </ac:spMkLst>
        </pc:spChg>
        <pc:spChg chg="mod">
          <ac:chgData name="Koen Verbeeck" userId="24d0e79a7fd977da" providerId="LiveId" clId="{829EA59A-6C6D-43E9-9F65-16405B9F7EEE}" dt="2025-05-21T12:57:43.118" v="100" actId="14100"/>
          <ac:spMkLst>
            <pc:docMk/>
            <pc:sldMk cId="841523525" sldId="341"/>
            <ac:spMk id="6" creationId="{26E75682-45D1-A474-5209-517F2D157C48}"/>
          </ac:spMkLst>
        </pc:spChg>
      </pc:sldChg>
      <pc:sldChg chg="addSp delSp del mod">
        <pc:chgData name="Koen Verbeeck" userId="24d0e79a7fd977da" providerId="LiveId" clId="{829EA59A-6C6D-43E9-9F65-16405B9F7EEE}" dt="2025-05-21T12:58:44.913" v="164" actId="47"/>
        <pc:sldMkLst>
          <pc:docMk/>
          <pc:sldMk cId="3677851476" sldId="393"/>
        </pc:sldMkLst>
      </pc:sldChg>
      <pc:sldChg chg="addSp modSp mod">
        <pc:chgData name="Koen Verbeeck" userId="24d0e79a7fd977da" providerId="LiveId" clId="{829EA59A-6C6D-43E9-9F65-16405B9F7EEE}" dt="2025-05-21T13:09:28.022" v="174" actId="1076"/>
        <pc:sldMkLst>
          <pc:docMk/>
          <pc:sldMk cId="860859307" sldId="394"/>
        </pc:sldMkLst>
        <pc:spChg chg="mod">
          <ac:chgData name="Koen Verbeeck" userId="24d0e79a7fd977da" providerId="LiveId" clId="{829EA59A-6C6D-43E9-9F65-16405B9F7EEE}" dt="2025-05-21T13:09:24.883" v="173" actId="404"/>
          <ac:spMkLst>
            <pc:docMk/>
            <pc:sldMk cId="860859307" sldId="394"/>
            <ac:spMk id="4" creationId="{BA66A9FB-463B-9E25-ED20-D36959E12FD0}"/>
          </ac:spMkLst>
        </pc:spChg>
        <pc:picChg chg="add mod">
          <ac:chgData name="Koen Verbeeck" userId="24d0e79a7fd977da" providerId="LiveId" clId="{829EA59A-6C6D-43E9-9F65-16405B9F7EEE}" dt="2025-05-21T13:09:28.022" v="174" actId="1076"/>
          <ac:picMkLst>
            <pc:docMk/>
            <pc:sldMk cId="860859307" sldId="394"/>
            <ac:picMk id="1026" creationId="{A8B9F74D-A6E8-178E-E587-920EFA80E5FE}"/>
          </ac:picMkLst>
        </pc:picChg>
      </pc:sldChg>
      <pc:sldChg chg="modSp">
        <pc:chgData name="Koen Verbeeck" userId="24d0e79a7fd977da" providerId="LiveId" clId="{829EA59A-6C6D-43E9-9F65-16405B9F7EEE}" dt="2025-05-26T10:58:26.418" v="273" actId="33524"/>
        <pc:sldMkLst>
          <pc:docMk/>
          <pc:sldMk cId="1564335061" sldId="2147479215"/>
        </pc:sldMkLst>
        <pc:spChg chg="mod">
          <ac:chgData name="Koen Verbeeck" userId="24d0e79a7fd977da" providerId="LiveId" clId="{829EA59A-6C6D-43E9-9F65-16405B9F7EEE}" dt="2025-05-26T10:58:26.418" v="273" actId="33524"/>
          <ac:spMkLst>
            <pc:docMk/>
            <pc:sldMk cId="1564335061" sldId="2147479215"/>
            <ac:spMk id="3" creationId="{36C1E64A-374C-7F01-4DFF-FEC6394B173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A3C01-B46B-486A-A398-D6491D3485E9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91FA419-B324-46AF-A19F-B426F2434F7C}">
      <dgm:prSet phldrT="[Text]"/>
      <dgm:spPr/>
      <dgm:t>
        <a:bodyPr/>
        <a:lstStyle/>
        <a:p>
          <a:r>
            <a:rPr lang="en-US" dirty="0"/>
            <a:t>single environment</a:t>
          </a:r>
          <a:endParaRPr lang="nl-BE" dirty="0"/>
        </a:p>
      </dgm:t>
    </dgm:pt>
    <dgm:pt modelId="{A06ADDFE-A758-4DBE-AA57-C50228C2C494}" type="parTrans" cxnId="{E42A21BF-4F26-4D4B-AD5E-2943576FCF4E}">
      <dgm:prSet/>
      <dgm:spPr/>
      <dgm:t>
        <a:bodyPr/>
        <a:lstStyle/>
        <a:p>
          <a:endParaRPr lang="nl-BE"/>
        </a:p>
      </dgm:t>
    </dgm:pt>
    <dgm:pt modelId="{54A635B4-3E97-40FC-A001-FCD0DB93A4B2}" type="sibTrans" cxnId="{E42A21BF-4F26-4D4B-AD5E-2943576FCF4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65F40D74-476D-4254-AE7E-8BF60928237E}">
      <dgm:prSet phldrT="[Text]"/>
      <dgm:spPr/>
      <dgm:t>
        <a:bodyPr/>
        <a:lstStyle/>
        <a:p>
          <a:r>
            <a:rPr lang="en-US" dirty="0"/>
            <a:t>ETL/ELT once a day</a:t>
          </a:r>
          <a:endParaRPr lang="nl-BE" dirty="0"/>
        </a:p>
      </dgm:t>
    </dgm:pt>
    <dgm:pt modelId="{FECAC3ED-1400-4AA5-9A9B-43C5CE137AE3}" type="parTrans" cxnId="{5CC93E11-6407-44BB-9ECF-25B07C77EA96}">
      <dgm:prSet/>
      <dgm:spPr/>
      <dgm:t>
        <a:bodyPr/>
        <a:lstStyle/>
        <a:p>
          <a:endParaRPr lang="nl-BE"/>
        </a:p>
      </dgm:t>
    </dgm:pt>
    <dgm:pt modelId="{42E5942D-EFAC-4135-9760-095C0DA5CABF}" type="sibTrans" cxnId="{5CC93E11-6407-44BB-9ECF-25B07C77EA9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nl-BE"/>
        </a:p>
      </dgm:t>
    </dgm:pt>
    <dgm:pt modelId="{2E833345-7841-4254-906A-09936330D3D7}">
      <dgm:prSet phldrT="[Text]"/>
      <dgm:spPr/>
      <dgm:t>
        <a:bodyPr/>
        <a:lstStyle/>
        <a:p>
          <a:r>
            <a:rPr lang="en-US" dirty="0"/>
            <a:t>€100/month</a:t>
          </a:r>
          <a:endParaRPr lang="nl-BE" dirty="0"/>
        </a:p>
      </dgm:t>
    </dgm:pt>
    <dgm:pt modelId="{6C8986CA-8E19-4AF5-B551-E677BB97B777}" type="parTrans" cxnId="{7B7D202E-2BBE-4BF3-B6EA-5554E9E853BA}">
      <dgm:prSet/>
      <dgm:spPr/>
      <dgm:t>
        <a:bodyPr/>
        <a:lstStyle/>
        <a:p>
          <a:endParaRPr lang="nl-BE"/>
        </a:p>
      </dgm:t>
    </dgm:pt>
    <dgm:pt modelId="{41457802-B2CF-4106-8341-EA73CF90F411}" type="sibTrans" cxnId="{7B7D202E-2BBE-4BF3-B6EA-5554E9E853B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Cloud with solid fill"/>
        </a:ext>
      </dgm:extLst>
    </dgm:pt>
    <dgm:pt modelId="{5859CF7C-702E-4757-B09B-F7F42C28F0AC}" type="pres">
      <dgm:prSet presAssocID="{27FA3C01-B46B-486A-A398-D6491D3485E9}" presName="Name0" presStyleCnt="0">
        <dgm:presLayoutVars>
          <dgm:chMax val="21"/>
          <dgm:chPref val="21"/>
        </dgm:presLayoutVars>
      </dgm:prSet>
      <dgm:spPr/>
    </dgm:pt>
    <dgm:pt modelId="{53AAB3B3-DCD0-4E69-AFF4-5DC5289AE008}" type="pres">
      <dgm:prSet presAssocID="{091FA419-B324-46AF-A19F-B426F2434F7C}" presName="text1" presStyleCnt="0"/>
      <dgm:spPr/>
    </dgm:pt>
    <dgm:pt modelId="{D3652DA4-3863-4898-BF1F-573C7BC992FD}" type="pres">
      <dgm:prSet presAssocID="{091FA419-B324-46AF-A19F-B426F2434F7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17F19D2-F387-48C1-BD9E-C732BDE5FADD}" type="pres">
      <dgm:prSet presAssocID="{091FA419-B324-46AF-A19F-B426F2434F7C}" presName="textaccent1" presStyleCnt="0"/>
      <dgm:spPr/>
    </dgm:pt>
    <dgm:pt modelId="{A8F9A003-BA13-4D3B-8494-7690322C15E4}" type="pres">
      <dgm:prSet presAssocID="{091FA419-B324-46AF-A19F-B426F2434F7C}" presName="accentRepeatNode" presStyleLbl="solidAlignAcc1" presStyleIdx="0" presStyleCnt="6"/>
      <dgm:spPr>
        <a:solidFill>
          <a:srgbClr val="FF7E00"/>
        </a:solidFill>
      </dgm:spPr>
    </dgm:pt>
    <dgm:pt modelId="{20D6AB02-DE07-415F-B9A2-679427881F44}" type="pres">
      <dgm:prSet presAssocID="{54A635B4-3E97-40FC-A001-FCD0DB93A4B2}" presName="image1" presStyleCnt="0"/>
      <dgm:spPr/>
    </dgm:pt>
    <dgm:pt modelId="{10C31060-AEB8-4CAC-8872-75AD33A56FB0}" type="pres">
      <dgm:prSet presAssocID="{54A635B4-3E97-40FC-A001-FCD0DB93A4B2}" presName="imageRepeatNode" presStyleLbl="alignAcc1" presStyleIdx="0" presStyleCnt="3"/>
      <dgm:spPr/>
    </dgm:pt>
    <dgm:pt modelId="{33F6A8E4-DE37-4A40-B561-B71987D9BD3A}" type="pres">
      <dgm:prSet presAssocID="{54A635B4-3E97-40FC-A001-FCD0DB93A4B2}" presName="imageaccent1" presStyleCnt="0"/>
      <dgm:spPr/>
    </dgm:pt>
    <dgm:pt modelId="{9209AA7E-3F5B-4A33-A495-18C6A7C01B36}" type="pres">
      <dgm:prSet presAssocID="{54A635B4-3E97-40FC-A001-FCD0DB93A4B2}" presName="accentRepeatNode" presStyleLbl="solidAlignAcc1" presStyleIdx="1" presStyleCnt="6" custLinFactX="15221" custLinFactY="-144997" custLinFactNeighborX="100000" custLinFactNeighborY="-200000"/>
      <dgm:spPr>
        <a:ln>
          <a:solidFill>
            <a:schemeClr val="bg1"/>
          </a:solidFill>
        </a:ln>
      </dgm:spPr>
    </dgm:pt>
    <dgm:pt modelId="{FD16300E-F2C8-4F52-8670-BDC39FA46C83}" type="pres">
      <dgm:prSet presAssocID="{65F40D74-476D-4254-AE7E-8BF60928237E}" presName="text2" presStyleCnt="0"/>
      <dgm:spPr/>
    </dgm:pt>
    <dgm:pt modelId="{8D753672-9528-44E4-85CD-6F83D1DDBDEF}" type="pres">
      <dgm:prSet presAssocID="{65F40D74-476D-4254-AE7E-8BF60928237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0D4788D-9109-49F1-B517-B0BF99E0B8AA}" type="pres">
      <dgm:prSet presAssocID="{65F40D74-476D-4254-AE7E-8BF60928237E}" presName="textaccent2" presStyleCnt="0"/>
      <dgm:spPr/>
    </dgm:pt>
    <dgm:pt modelId="{913332C9-D757-449E-A19B-DCB2399868F8}" type="pres">
      <dgm:prSet presAssocID="{65F40D74-476D-4254-AE7E-8BF60928237E}" presName="accentRepeatNode" presStyleLbl="solidAlignAcc1" presStyleIdx="2" presStyleCnt="6"/>
      <dgm:spPr>
        <a:solidFill>
          <a:srgbClr val="FF7E00"/>
        </a:solidFill>
      </dgm:spPr>
    </dgm:pt>
    <dgm:pt modelId="{BCDC0385-64BA-4E19-B8C8-31F2D3594825}" type="pres">
      <dgm:prSet presAssocID="{42E5942D-EFAC-4135-9760-095C0DA5CABF}" presName="image2" presStyleCnt="0"/>
      <dgm:spPr/>
    </dgm:pt>
    <dgm:pt modelId="{0F1FC6AD-A203-47E0-82FF-918BD9DCCCDD}" type="pres">
      <dgm:prSet presAssocID="{42E5942D-EFAC-4135-9760-095C0DA5CABF}" presName="imageRepeatNode" presStyleLbl="alignAcc1" presStyleIdx="1" presStyleCnt="3"/>
      <dgm:spPr/>
    </dgm:pt>
    <dgm:pt modelId="{B2E29442-4286-4BF1-99A5-A195AE1CE8BA}" type="pres">
      <dgm:prSet presAssocID="{42E5942D-EFAC-4135-9760-095C0DA5CABF}" presName="imageaccent2" presStyleCnt="0"/>
      <dgm:spPr/>
    </dgm:pt>
    <dgm:pt modelId="{A52D3D66-8EA5-44A5-96EF-9BE1C66BFEA2}" type="pres">
      <dgm:prSet presAssocID="{42E5942D-EFAC-4135-9760-095C0DA5CABF}" presName="accentRepeatNode" presStyleLbl="solidAlignAcc1" presStyleIdx="3" presStyleCnt="6" custLinFactX="100000" custLinFactY="-81124" custLinFactNeighborX="100707" custLinFactNeighborY="-100000"/>
      <dgm:spPr>
        <a:ln>
          <a:solidFill>
            <a:schemeClr val="bg1"/>
          </a:solidFill>
        </a:ln>
      </dgm:spPr>
    </dgm:pt>
    <dgm:pt modelId="{7EBEC382-DF4F-4482-A651-6D456D57D35F}" type="pres">
      <dgm:prSet presAssocID="{2E833345-7841-4254-906A-09936330D3D7}" presName="text3" presStyleCnt="0"/>
      <dgm:spPr/>
    </dgm:pt>
    <dgm:pt modelId="{15C3ECE6-5C26-4580-B66B-A9A32C32DAB0}" type="pres">
      <dgm:prSet presAssocID="{2E833345-7841-4254-906A-09936330D3D7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5D33E15-B0F3-472C-BFCB-242DEE8B6A5C}" type="pres">
      <dgm:prSet presAssocID="{2E833345-7841-4254-906A-09936330D3D7}" presName="textaccent3" presStyleCnt="0"/>
      <dgm:spPr/>
    </dgm:pt>
    <dgm:pt modelId="{530F34FC-9025-4CB5-8312-668515940FA8}" type="pres">
      <dgm:prSet presAssocID="{2E833345-7841-4254-906A-09936330D3D7}" presName="accentRepeatNode" presStyleLbl="solidAlignAcc1" presStyleIdx="4" presStyleCnt="6"/>
      <dgm:spPr>
        <a:solidFill>
          <a:schemeClr val="accent1"/>
        </a:solidFill>
      </dgm:spPr>
    </dgm:pt>
    <dgm:pt modelId="{C5E2B2A4-4029-4BEE-8A25-D9EE145452E8}" type="pres">
      <dgm:prSet presAssocID="{41457802-B2CF-4106-8341-EA73CF90F411}" presName="image3" presStyleCnt="0"/>
      <dgm:spPr/>
    </dgm:pt>
    <dgm:pt modelId="{D7D4EBB9-CE95-472A-BE6B-6AEF034729F1}" type="pres">
      <dgm:prSet presAssocID="{41457802-B2CF-4106-8341-EA73CF90F411}" presName="imageRepeatNode" presStyleLbl="alignAcc1" presStyleIdx="2" presStyleCnt="3"/>
      <dgm:spPr/>
    </dgm:pt>
    <dgm:pt modelId="{48C22D17-5EEB-4504-9100-4408771EAC8B}" type="pres">
      <dgm:prSet presAssocID="{41457802-B2CF-4106-8341-EA73CF90F411}" presName="imageaccent3" presStyleCnt="0"/>
      <dgm:spPr/>
    </dgm:pt>
    <dgm:pt modelId="{B7DB2206-5D7E-417F-AA75-0D4BBE2251FE}" type="pres">
      <dgm:prSet presAssocID="{41457802-B2CF-4106-8341-EA73CF90F411}" presName="accentRepeatNode" presStyleLbl="solidAlignAcc1" presStyleIdx="5" presStyleCnt="6" custLinFactX="44955" custLinFactY="-166559" custLinFactNeighborX="100000" custLinFactNeighborY="-200000"/>
      <dgm:spPr>
        <a:ln>
          <a:solidFill>
            <a:schemeClr val="bg1"/>
          </a:solidFill>
        </a:ln>
      </dgm:spPr>
    </dgm:pt>
  </dgm:ptLst>
  <dgm:cxnLst>
    <dgm:cxn modelId="{5CC93E11-6407-44BB-9ECF-25B07C77EA96}" srcId="{27FA3C01-B46B-486A-A398-D6491D3485E9}" destId="{65F40D74-476D-4254-AE7E-8BF60928237E}" srcOrd="1" destOrd="0" parTransId="{FECAC3ED-1400-4AA5-9A9B-43C5CE137AE3}" sibTransId="{42E5942D-EFAC-4135-9760-095C0DA5CABF}"/>
    <dgm:cxn modelId="{81342D17-64C5-4D91-86B0-611269FBF655}" type="presOf" srcId="{65F40D74-476D-4254-AE7E-8BF60928237E}" destId="{8D753672-9528-44E4-85CD-6F83D1DDBDEF}" srcOrd="0" destOrd="0" presId="urn:microsoft.com/office/officeart/2008/layout/HexagonCluster"/>
    <dgm:cxn modelId="{7B7D202E-2BBE-4BF3-B6EA-5554E9E853BA}" srcId="{27FA3C01-B46B-486A-A398-D6491D3485E9}" destId="{2E833345-7841-4254-906A-09936330D3D7}" srcOrd="2" destOrd="0" parTransId="{6C8986CA-8E19-4AF5-B551-E677BB97B777}" sibTransId="{41457802-B2CF-4106-8341-EA73CF90F411}"/>
    <dgm:cxn modelId="{02596633-FC42-43EC-9051-1BBDF7B46556}" type="presOf" srcId="{091FA419-B324-46AF-A19F-B426F2434F7C}" destId="{D3652DA4-3863-4898-BF1F-573C7BC992FD}" srcOrd="0" destOrd="0" presId="urn:microsoft.com/office/officeart/2008/layout/HexagonCluster"/>
    <dgm:cxn modelId="{5BC4CA3C-5908-4E8C-B710-88DA14EFBCD2}" type="presOf" srcId="{42E5942D-EFAC-4135-9760-095C0DA5CABF}" destId="{0F1FC6AD-A203-47E0-82FF-918BD9DCCCDD}" srcOrd="0" destOrd="0" presId="urn:microsoft.com/office/officeart/2008/layout/HexagonCluster"/>
    <dgm:cxn modelId="{DB9CC340-0E37-4D00-B97D-34A86312B49A}" type="presOf" srcId="{54A635B4-3E97-40FC-A001-FCD0DB93A4B2}" destId="{10C31060-AEB8-4CAC-8872-75AD33A56FB0}" srcOrd="0" destOrd="0" presId="urn:microsoft.com/office/officeart/2008/layout/HexagonCluster"/>
    <dgm:cxn modelId="{E6B23A7E-78D0-4CCE-B574-E9BAE436F77B}" type="presOf" srcId="{41457802-B2CF-4106-8341-EA73CF90F411}" destId="{D7D4EBB9-CE95-472A-BE6B-6AEF034729F1}" srcOrd="0" destOrd="0" presId="urn:microsoft.com/office/officeart/2008/layout/HexagonCluster"/>
    <dgm:cxn modelId="{E42A21BF-4F26-4D4B-AD5E-2943576FCF4E}" srcId="{27FA3C01-B46B-486A-A398-D6491D3485E9}" destId="{091FA419-B324-46AF-A19F-B426F2434F7C}" srcOrd="0" destOrd="0" parTransId="{A06ADDFE-A758-4DBE-AA57-C50228C2C494}" sibTransId="{54A635B4-3E97-40FC-A001-FCD0DB93A4B2}"/>
    <dgm:cxn modelId="{C65DD0C5-B3AA-4858-91D1-9DB356CD8DFF}" type="presOf" srcId="{27FA3C01-B46B-486A-A398-D6491D3485E9}" destId="{5859CF7C-702E-4757-B09B-F7F42C28F0AC}" srcOrd="0" destOrd="0" presId="urn:microsoft.com/office/officeart/2008/layout/HexagonCluster"/>
    <dgm:cxn modelId="{5969BBD6-C8DA-4313-BA7D-A0E846640014}" type="presOf" srcId="{2E833345-7841-4254-906A-09936330D3D7}" destId="{15C3ECE6-5C26-4580-B66B-A9A32C32DAB0}" srcOrd="0" destOrd="0" presId="urn:microsoft.com/office/officeart/2008/layout/HexagonCluster"/>
    <dgm:cxn modelId="{CFC8238A-3418-4366-8530-207AC816CB79}" type="presParOf" srcId="{5859CF7C-702E-4757-B09B-F7F42C28F0AC}" destId="{53AAB3B3-DCD0-4E69-AFF4-5DC5289AE008}" srcOrd="0" destOrd="0" presId="urn:microsoft.com/office/officeart/2008/layout/HexagonCluster"/>
    <dgm:cxn modelId="{1359451D-E35B-438B-AC0F-572C88DA99F0}" type="presParOf" srcId="{53AAB3B3-DCD0-4E69-AFF4-5DC5289AE008}" destId="{D3652DA4-3863-4898-BF1F-573C7BC992FD}" srcOrd="0" destOrd="0" presId="urn:microsoft.com/office/officeart/2008/layout/HexagonCluster"/>
    <dgm:cxn modelId="{09035F9D-7D4F-474F-88F7-30E0BDDA7291}" type="presParOf" srcId="{5859CF7C-702E-4757-B09B-F7F42C28F0AC}" destId="{F17F19D2-F387-48C1-BD9E-C732BDE5FADD}" srcOrd="1" destOrd="0" presId="urn:microsoft.com/office/officeart/2008/layout/HexagonCluster"/>
    <dgm:cxn modelId="{1A8705C4-F177-411E-9AF2-93378AB4CF9F}" type="presParOf" srcId="{F17F19D2-F387-48C1-BD9E-C732BDE5FADD}" destId="{A8F9A003-BA13-4D3B-8494-7690322C15E4}" srcOrd="0" destOrd="0" presId="urn:microsoft.com/office/officeart/2008/layout/HexagonCluster"/>
    <dgm:cxn modelId="{7A658626-03A6-4A69-91D9-46C94425085B}" type="presParOf" srcId="{5859CF7C-702E-4757-B09B-F7F42C28F0AC}" destId="{20D6AB02-DE07-415F-B9A2-679427881F44}" srcOrd="2" destOrd="0" presId="urn:microsoft.com/office/officeart/2008/layout/HexagonCluster"/>
    <dgm:cxn modelId="{73264D92-D203-4153-94CA-42DF446957F5}" type="presParOf" srcId="{20D6AB02-DE07-415F-B9A2-679427881F44}" destId="{10C31060-AEB8-4CAC-8872-75AD33A56FB0}" srcOrd="0" destOrd="0" presId="urn:microsoft.com/office/officeart/2008/layout/HexagonCluster"/>
    <dgm:cxn modelId="{95517FD4-9D29-42E6-86C3-FD27F6CAC351}" type="presParOf" srcId="{5859CF7C-702E-4757-B09B-F7F42C28F0AC}" destId="{33F6A8E4-DE37-4A40-B561-B71987D9BD3A}" srcOrd="3" destOrd="0" presId="urn:microsoft.com/office/officeart/2008/layout/HexagonCluster"/>
    <dgm:cxn modelId="{113995DC-6FC9-422F-AF5A-5CE1BE7C8238}" type="presParOf" srcId="{33F6A8E4-DE37-4A40-B561-B71987D9BD3A}" destId="{9209AA7E-3F5B-4A33-A495-18C6A7C01B36}" srcOrd="0" destOrd="0" presId="urn:microsoft.com/office/officeart/2008/layout/HexagonCluster"/>
    <dgm:cxn modelId="{9CFA30F2-01E4-41C6-BBD6-67D30A1AEE4F}" type="presParOf" srcId="{5859CF7C-702E-4757-B09B-F7F42C28F0AC}" destId="{FD16300E-F2C8-4F52-8670-BDC39FA46C83}" srcOrd="4" destOrd="0" presId="urn:microsoft.com/office/officeart/2008/layout/HexagonCluster"/>
    <dgm:cxn modelId="{29FD6657-86B4-4223-B117-47347068F186}" type="presParOf" srcId="{FD16300E-F2C8-4F52-8670-BDC39FA46C83}" destId="{8D753672-9528-44E4-85CD-6F83D1DDBDEF}" srcOrd="0" destOrd="0" presId="urn:microsoft.com/office/officeart/2008/layout/HexagonCluster"/>
    <dgm:cxn modelId="{F46EDEB8-C372-42D7-8799-C44B14EAC21E}" type="presParOf" srcId="{5859CF7C-702E-4757-B09B-F7F42C28F0AC}" destId="{70D4788D-9109-49F1-B517-B0BF99E0B8AA}" srcOrd="5" destOrd="0" presId="urn:microsoft.com/office/officeart/2008/layout/HexagonCluster"/>
    <dgm:cxn modelId="{3C68C4AB-0BB2-45D8-B40E-2918EEB09033}" type="presParOf" srcId="{70D4788D-9109-49F1-B517-B0BF99E0B8AA}" destId="{913332C9-D757-449E-A19B-DCB2399868F8}" srcOrd="0" destOrd="0" presId="urn:microsoft.com/office/officeart/2008/layout/HexagonCluster"/>
    <dgm:cxn modelId="{EEAD0C6A-1D3F-4E2E-99C2-87D408BB82CC}" type="presParOf" srcId="{5859CF7C-702E-4757-B09B-F7F42C28F0AC}" destId="{BCDC0385-64BA-4E19-B8C8-31F2D3594825}" srcOrd="6" destOrd="0" presId="urn:microsoft.com/office/officeart/2008/layout/HexagonCluster"/>
    <dgm:cxn modelId="{84B5B635-B966-4966-A4D8-4C1024DF83C3}" type="presParOf" srcId="{BCDC0385-64BA-4E19-B8C8-31F2D3594825}" destId="{0F1FC6AD-A203-47E0-82FF-918BD9DCCCDD}" srcOrd="0" destOrd="0" presId="urn:microsoft.com/office/officeart/2008/layout/HexagonCluster"/>
    <dgm:cxn modelId="{CF8D6118-62D9-459F-BE66-436DB026979A}" type="presParOf" srcId="{5859CF7C-702E-4757-B09B-F7F42C28F0AC}" destId="{B2E29442-4286-4BF1-99A5-A195AE1CE8BA}" srcOrd="7" destOrd="0" presId="urn:microsoft.com/office/officeart/2008/layout/HexagonCluster"/>
    <dgm:cxn modelId="{A9AE4A62-BC61-4A0C-B77F-3265621EB459}" type="presParOf" srcId="{B2E29442-4286-4BF1-99A5-A195AE1CE8BA}" destId="{A52D3D66-8EA5-44A5-96EF-9BE1C66BFEA2}" srcOrd="0" destOrd="0" presId="urn:microsoft.com/office/officeart/2008/layout/HexagonCluster"/>
    <dgm:cxn modelId="{FB339D2D-C8D4-4385-AB43-97B7DA0207F0}" type="presParOf" srcId="{5859CF7C-702E-4757-B09B-F7F42C28F0AC}" destId="{7EBEC382-DF4F-4482-A651-6D456D57D35F}" srcOrd="8" destOrd="0" presId="urn:microsoft.com/office/officeart/2008/layout/HexagonCluster"/>
    <dgm:cxn modelId="{905286BC-968A-4A63-B137-39A23D33FFA7}" type="presParOf" srcId="{7EBEC382-DF4F-4482-A651-6D456D57D35F}" destId="{15C3ECE6-5C26-4580-B66B-A9A32C32DAB0}" srcOrd="0" destOrd="0" presId="urn:microsoft.com/office/officeart/2008/layout/HexagonCluster"/>
    <dgm:cxn modelId="{BA6286F4-0BFF-4FC0-9C31-F96984047025}" type="presParOf" srcId="{5859CF7C-702E-4757-B09B-F7F42C28F0AC}" destId="{D5D33E15-B0F3-472C-BFCB-242DEE8B6A5C}" srcOrd="9" destOrd="0" presId="urn:microsoft.com/office/officeart/2008/layout/HexagonCluster"/>
    <dgm:cxn modelId="{9027D15A-DF9C-4475-9B3B-08C170DFDEFD}" type="presParOf" srcId="{D5D33E15-B0F3-472C-BFCB-242DEE8B6A5C}" destId="{530F34FC-9025-4CB5-8312-668515940FA8}" srcOrd="0" destOrd="0" presId="urn:microsoft.com/office/officeart/2008/layout/HexagonCluster"/>
    <dgm:cxn modelId="{194F840F-F230-4C2A-83C6-785C20F00B85}" type="presParOf" srcId="{5859CF7C-702E-4757-B09B-F7F42C28F0AC}" destId="{C5E2B2A4-4029-4BEE-8A25-D9EE145452E8}" srcOrd="10" destOrd="0" presId="urn:microsoft.com/office/officeart/2008/layout/HexagonCluster"/>
    <dgm:cxn modelId="{F5AF8F12-769F-4F07-BF80-419092AE4518}" type="presParOf" srcId="{C5E2B2A4-4029-4BEE-8A25-D9EE145452E8}" destId="{D7D4EBB9-CE95-472A-BE6B-6AEF034729F1}" srcOrd="0" destOrd="0" presId="urn:microsoft.com/office/officeart/2008/layout/HexagonCluster"/>
    <dgm:cxn modelId="{99DD6F87-67BD-44BF-B2AD-512E62457475}" type="presParOf" srcId="{5859CF7C-702E-4757-B09B-F7F42C28F0AC}" destId="{48C22D17-5EEB-4504-9100-4408771EAC8B}" srcOrd="11" destOrd="0" presId="urn:microsoft.com/office/officeart/2008/layout/HexagonCluster"/>
    <dgm:cxn modelId="{2B167000-32DE-4540-9F84-1AE0039CAA30}" type="presParOf" srcId="{48C22D17-5EEB-4504-9100-4408771EAC8B}" destId="{B7DB2206-5D7E-417F-AA75-0D4BBE2251F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2DA4-3863-4898-BF1F-573C7BC992FD}">
      <dsp:nvSpPr>
        <dsp:cNvPr id="0" name=""/>
        <dsp:cNvSpPr/>
      </dsp:nvSpPr>
      <dsp:spPr>
        <a:xfrm>
          <a:off x="1952345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single environment</a:t>
          </a:r>
          <a:endParaRPr lang="nl-BE" sz="2000" kern="1200" dirty="0"/>
        </a:p>
      </dsp:txBody>
      <dsp:txXfrm>
        <a:off x="2306774" y="3647026"/>
        <a:ext cx="1575110" cy="1358020"/>
      </dsp:txXfrm>
    </dsp:sp>
    <dsp:sp modelId="{A8F9A003-BA13-4D3B-8494-7690322C15E4}">
      <dsp:nvSpPr>
        <dsp:cNvPr id="0" name=""/>
        <dsp:cNvSpPr/>
      </dsp:nvSpPr>
      <dsp:spPr>
        <a:xfrm>
          <a:off x="2011680" y="4210799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31060-AEB8-4CAC-8872-75AD33A56FB0}">
      <dsp:nvSpPr>
        <dsp:cNvPr id="0" name=""/>
        <dsp:cNvSpPr/>
      </dsp:nvSpPr>
      <dsp:spPr>
        <a:xfrm>
          <a:off x="0" y="2283761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9AA7E-3F5B-4A33-A495-18C6A7C01B36}">
      <dsp:nvSpPr>
        <dsp:cNvPr id="0" name=""/>
        <dsp:cNvSpPr/>
      </dsp:nvSpPr>
      <dsp:spPr>
        <a:xfrm>
          <a:off x="1863000" y="3197681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53672-9528-44E4-85CD-6F83D1DDBDEF}">
      <dsp:nvSpPr>
        <dsp:cNvPr id="0" name=""/>
        <dsp:cNvSpPr/>
      </dsp:nvSpPr>
      <dsp:spPr>
        <a:xfrm>
          <a:off x="3898188" y="2260350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ETL/ELT once a day</a:t>
          </a:r>
          <a:endParaRPr lang="nl-BE" sz="2000" kern="1200" dirty="0"/>
        </a:p>
      </dsp:txBody>
      <dsp:txXfrm>
        <a:off x="4252617" y="2565929"/>
        <a:ext cx="1575110" cy="1358020"/>
      </dsp:txXfrm>
    </dsp:sp>
    <dsp:sp modelId="{913332C9-D757-449E-A19B-DCB2399868F8}">
      <dsp:nvSpPr>
        <dsp:cNvPr id="0" name=""/>
        <dsp:cNvSpPr/>
      </dsp:nvSpPr>
      <dsp:spPr>
        <a:xfrm>
          <a:off x="5459577" y="3967318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FC6AD-A203-47E0-82FF-918BD9DCCCDD}">
      <dsp:nvSpPr>
        <dsp:cNvPr id="0" name=""/>
        <dsp:cNvSpPr/>
      </dsp:nvSpPr>
      <dsp:spPr>
        <a:xfrm>
          <a:off x="5844032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D3D66-8EA5-44A5-96EF-9BE1C66BFEA2}">
      <dsp:nvSpPr>
        <dsp:cNvPr id="0" name=""/>
        <dsp:cNvSpPr/>
      </dsp:nvSpPr>
      <dsp:spPr>
        <a:xfrm>
          <a:off x="6440079" y="379335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3ECE6-5C26-4580-B66B-A9A32C32DAB0}">
      <dsp:nvSpPr>
        <dsp:cNvPr id="0" name=""/>
        <dsp:cNvSpPr/>
      </dsp:nvSpPr>
      <dsp:spPr>
        <a:xfrm>
          <a:off x="1952345" y="1183935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€100/month</a:t>
          </a:r>
          <a:endParaRPr lang="nl-BE" sz="2000" kern="1200" dirty="0"/>
        </a:p>
      </dsp:txBody>
      <dsp:txXfrm>
        <a:off x="2306774" y="1489514"/>
        <a:ext cx="1575110" cy="1358020"/>
      </dsp:txXfrm>
    </dsp:sp>
    <dsp:sp modelId="{530F34FC-9025-4CB5-8312-668515940FA8}">
      <dsp:nvSpPr>
        <dsp:cNvPr id="0" name=""/>
        <dsp:cNvSpPr/>
      </dsp:nvSpPr>
      <dsp:spPr>
        <a:xfrm>
          <a:off x="3500729" y="1226596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EBB9-CE95-472A-BE6B-6AEF034729F1}">
      <dsp:nvSpPr>
        <dsp:cNvPr id="0" name=""/>
        <dsp:cNvSpPr/>
      </dsp:nvSpPr>
      <dsp:spPr>
        <a:xfrm>
          <a:off x="3898188" y="108040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B2206-5D7E-417F-AA75-0D4BBE2251FE}">
      <dsp:nvSpPr>
        <dsp:cNvPr id="0" name=""/>
        <dsp:cNvSpPr/>
      </dsp:nvSpPr>
      <dsp:spPr>
        <a:xfrm>
          <a:off x="4353277" y="12788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F6258-B281-49EC-9D26-DA5F2F7B4208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3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966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617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73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add alerting/monitoring + refresh Power BI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34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728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81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thinks they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 companies only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78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803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is stored in SQL 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sources &amp; public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 BI license cost not included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03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923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41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610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31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77A6-09FA-8541-9281-95DD7E40CF1F}" type="datetimeFigureOut">
              <a:rPr lang="en-BE" smtClean="0"/>
              <a:t>21/05/2025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A141A-F586-5441-B4FE-33AE669607D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6876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82480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2514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55104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74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275306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609024203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5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7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9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6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3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167476969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56580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9749358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9779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96338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028530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169249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802114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30671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000542"/>
      </p:ext>
    </p:extLst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6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147783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45418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405453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6764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23798"/>
      </p:ext>
    </p:extLst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508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844"/>
      </p:ext>
    </p:extLst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669906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50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theme" Target="../theme/theme2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62.xml"/><Relationship Id="rId41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5" imgW="532" imgH="530" progId="TCLayout.ActiveDocument.1">
                  <p:embed/>
                </p:oleObj>
              </mc:Choice>
              <mc:Fallback>
                <p:oleObj name="think-cell Slide" r:id="rId45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  <p:sldLayoutId id="2147483767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sv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18" Type="http://schemas.openxmlformats.org/officeDocument/2006/relationships/image" Target="../media/image60.jpeg"/><Relationship Id="rId3" Type="http://schemas.openxmlformats.org/officeDocument/2006/relationships/image" Target="../media/image44.png"/><Relationship Id="rId21" Type="http://schemas.openxmlformats.org/officeDocument/2006/relationships/image" Target="../media/image63.png"/><Relationship Id="rId7" Type="http://schemas.openxmlformats.org/officeDocument/2006/relationships/image" Target="../media/image48.jpe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sv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5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9.sv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reading-afas-rest-api-data-with-azure-logic-apps/" TargetMode="External"/><Relationship Id="rId7" Type="http://schemas.openxmlformats.org/officeDocument/2006/relationships/hyperlink" Target="https://sqlkover.com/dynamically-map-json-to-sql-in-azure-data-factory/" TargetMode="External"/><Relationship Id="rId2" Type="http://schemas.openxmlformats.org/officeDocument/2006/relationships/hyperlink" Target="https://sqlkover.com/azure-data-factory-and-the-exact-online-rest-api-introduction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ssqltips.com/sqlservertutorial/9399/building-flexible-and-dynamic-adf-pipelines/" TargetMode="External"/><Relationship Id="rId5" Type="http://schemas.openxmlformats.org/officeDocument/2006/relationships/hyperlink" Target="https://sqlkover.com/dynamic-datasets-in-azure-data-factory/" TargetMode="External"/><Relationship Id="rId4" Type="http://schemas.openxmlformats.org/officeDocument/2006/relationships/hyperlink" Target="https://sqlkover.com/build-once-add-metadata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derndata.ai/2018/12/scale-azure-sql-using-adf-web-activity/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pl.seequality.net/refreshing-a-power-bi-dataset-using-azure-data-factory/" TargetMode="Externa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44.png"/><Relationship Id="rId18" Type="http://schemas.openxmlformats.org/officeDocument/2006/relationships/image" Target="../media/image107.svg"/><Relationship Id="rId26" Type="http://schemas.openxmlformats.org/officeDocument/2006/relationships/image" Target="../media/image111.svg"/><Relationship Id="rId3" Type="http://schemas.openxmlformats.org/officeDocument/2006/relationships/image" Target="../media/image98.png"/><Relationship Id="rId21" Type="http://schemas.openxmlformats.org/officeDocument/2006/relationships/image" Target="../media/image51.png"/><Relationship Id="rId7" Type="http://schemas.openxmlformats.org/officeDocument/2006/relationships/image" Target="../media/image49.png"/><Relationship Id="rId12" Type="http://schemas.openxmlformats.org/officeDocument/2006/relationships/image" Target="../media/image105.png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2" Type="http://schemas.openxmlformats.org/officeDocument/2006/relationships/image" Target="../media/image97.png"/><Relationship Id="rId16" Type="http://schemas.openxmlformats.org/officeDocument/2006/relationships/image" Target="../media/image47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0.png"/><Relationship Id="rId11" Type="http://schemas.openxmlformats.org/officeDocument/2006/relationships/image" Target="../media/image104.svg"/><Relationship Id="rId24" Type="http://schemas.openxmlformats.org/officeDocument/2006/relationships/image" Target="../media/image109.svg"/><Relationship Id="rId5" Type="http://schemas.openxmlformats.org/officeDocument/2006/relationships/image" Target="../media/image53.png"/><Relationship Id="rId15" Type="http://schemas.openxmlformats.org/officeDocument/2006/relationships/image" Target="../media/image46.png"/><Relationship Id="rId23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48.jpe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45.svg"/><Relationship Id="rId22" Type="http://schemas.openxmlformats.org/officeDocument/2006/relationships/image" Target="../media/image52.svg"/><Relationship Id="rId27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fvLLYW5yW4" TargetMode="Externa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field&#10;&#10;AI-generated content may be incorrect.">
            <a:extLst>
              <a:ext uri="{FF2B5EF4-FFF2-40B4-BE49-F238E27FC236}">
                <a16:creationId xmlns:a16="http://schemas.microsoft.com/office/drawing/2014/main" id="{19E3C187-6A5A-5305-74D0-574AC8F7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63" y="91"/>
            <a:ext cx="12346325" cy="6944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C109D-F1BB-1D0B-6AD0-FAB4F228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35" y="1955926"/>
            <a:ext cx="7777929" cy="206417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6E75682-45D1-A474-5209-517F2D157C48}"/>
              </a:ext>
            </a:extLst>
          </p:cNvPr>
          <p:cNvSpPr txBox="1">
            <a:spLocks/>
          </p:cNvSpPr>
          <p:nvPr/>
        </p:nvSpPr>
        <p:spPr>
          <a:xfrm>
            <a:off x="1941717" y="4224939"/>
            <a:ext cx="8308564" cy="1027545"/>
          </a:xfrm>
          <a:prstGeom prst="rect">
            <a:avLst/>
          </a:prstGeom>
          <a:effectLst>
            <a:outerShdw dist="38100" dir="8100000" algn="ctr" rotWithShape="0">
              <a:schemeClr val="bg1"/>
            </a:outerShdw>
          </a:effectLst>
        </p:spPr>
        <p:txBody>
          <a:bodyPr vert="horz" lIns="104271" tIns="52135" rIns="104271" bIns="52135" rtlCol="0">
            <a:normAutofit/>
          </a:bodyPr>
          <a:lstStyle>
            <a:lvl1pPr marL="0" indent="0" algn="ctr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17" dirty="0">
                <a:solidFill>
                  <a:srgbClr val="2C6091"/>
                </a:solidFill>
                <a:latin typeface="Borcer" pitchFamily="2" charset="0"/>
              </a:rPr>
              <a:t>Building the €100 data </a:t>
            </a:r>
            <a:r>
              <a:rPr lang="fr-FR" sz="3017" dirty="0" err="1">
                <a:solidFill>
                  <a:srgbClr val="2C6091"/>
                </a:solidFill>
                <a:latin typeface="Borcer" pitchFamily="2" charset="0"/>
              </a:rPr>
              <a:t>warehouse</a:t>
            </a:r>
            <a:r>
              <a:rPr lang="fr-FR" sz="3017" dirty="0">
                <a:solidFill>
                  <a:srgbClr val="2C6091"/>
                </a:solidFill>
                <a:latin typeface="Borcer" pitchFamily="2" charset="0"/>
              </a:rPr>
              <a:t> </a:t>
            </a:r>
            <a:r>
              <a:rPr lang="fr-FR" sz="3017" dirty="0" err="1">
                <a:solidFill>
                  <a:srgbClr val="2C6091"/>
                </a:solidFill>
                <a:latin typeface="Borcer" pitchFamily="2" charset="0"/>
              </a:rPr>
              <a:t>with</a:t>
            </a:r>
            <a:r>
              <a:rPr lang="fr-FR" sz="3017" dirty="0">
                <a:solidFill>
                  <a:srgbClr val="2C6091"/>
                </a:solidFill>
                <a:latin typeface="Borcer" pitchFamily="2" charset="0"/>
              </a:rPr>
              <a:t> the Azure Data Platform</a:t>
            </a:r>
            <a:endParaRPr lang="en-BE" sz="3017" dirty="0">
              <a:solidFill>
                <a:srgbClr val="2C6091"/>
              </a:solidFill>
              <a:latin typeface="Borcer" pitchFamily="2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E5469D1-85A0-CEC4-7300-2563B810D71D}"/>
              </a:ext>
            </a:extLst>
          </p:cNvPr>
          <p:cNvSpPr txBox="1">
            <a:spLocks/>
          </p:cNvSpPr>
          <p:nvPr/>
        </p:nvSpPr>
        <p:spPr>
          <a:xfrm>
            <a:off x="1941717" y="5252485"/>
            <a:ext cx="8308564" cy="457200"/>
          </a:xfrm>
          <a:prstGeom prst="rect">
            <a:avLst/>
          </a:prstGeom>
          <a:effectLst>
            <a:outerShdw dist="38100" dir="8100000" algn="ctr" rotWithShape="0">
              <a:schemeClr val="bg1"/>
            </a:outerShdw>
          </a:effectLst>
        </p:spPr>
        <p:txBody>
          <a:bodyPr vert="horz" lIns="104271" tIns="52135" rIns="104271" bIns="52135" rtlCol="0">
            <a:normAutofit/>
          </a:bodyPr>
          <a:lstStyle>
            <a:lvl1pPr marL="0" indent="0" algn="ctr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2C6091"/>
                </a:solidFill>
                <a:latin typeface="Borcer" pitchFamily="2" charset="0"/>
              </a:rPr>
              <a:t>(</a:t>
            </a:r>
            <a:r>
              <a:rPr lang="fr-FR" sz="2000" dirty="0" err="1">
                <a:solidFill>
                  <a:srgbClr val="2C6091"/>
                </a:solidFill>
                <a:latin typeface="Borcer" pitchFamily="2" charset="0"/>
              </a:rPr>
              <a:t>okay</a:t>
            </a:r>
            <a:r>
              <a:rPr lang="fr-FR" sz="2000" dirty="0">
                <a:solidFill>
                  <a:srgbClr val="2C6091"/>
                </a:solidFill>
                <a:latin typeface="Borcer" pitchFamily="2" charset="0"/>
              </a:rPr>
              <a:t> </a:t>
            </a:r>
            <a:r>
              <a:rPr lang="fr-FR" sz="2000" dirty="0" err="1">
                <a:solidFill>
                  <a:srgbClr val="2C6091"/>
                </a:solidFill>
                <a:latin typeface="Borcer" pitchFamily="2" charset="0"/>
              </a:rPr>
              <a:t>maybe</a:t>
            </a:r>
            <a:r>
              <a:rPr lang="fr-FR" sz="2000" dirty="0">
                <a:solidFill>
                  <a:srgbClr val="2C6091"/>
                </a:solidFill>
                <a:latin typeface="Borcer" pitchFamily="2" charset="0"/>
              </a:rPr>
              <a:t> a bit of </a:t>
            </a:r>
            <a:r>
              <a:rPr lang="fr-FR" sz="2000" dirty="0" err="1">
                <a:solidFill>
                  <a:srgbClr val="2C6091"/>
                </a:solidFill>
                <a:latin typeface="Borcer" pitchFamily="2" charset="0"/>
              </a:rPr>
              <a:t>Fabric</a:t>
            </a:r>
            <a:r>
              <a:rPr lang="fr-FR" sz="2000" dirty="0">
                <a:solidFill>
                  <a:srgbClr val="2C6091"/>
                </a:solidFill>
                <a:latin typeface="Borcer" pitchFamily="2" charset="0"/>
              </a:rPr>
              <a:t>)</a:t>
            </a:r>
            <a:endParaRPr lang="en-BE" sz="2000" dirty="0">
              <a:solidFill>
                <a:srgbClr val="2C6091"/>
              </a:solidFill>
              <a:latin typeface="Borcer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F228E-3FE2-0307-A362-2C8DB43074EA}"/>
              </a:ext>
            </a:extLst>
          </p:cNvPr>
          <p:cNvSpPr txBox="1">
            <a:spLocks/>
          </p:cNvSpPr>
          <p:nvPr/>
        </p:nvSpPr>
        <p:spPr>
          <a:xfrm>
            <a:off x="95196" y="6487698"/>
            <a:ext cx="3519874" cy="457200"/>
          </a:xfrm>
          <a:prstGeom prst="rect">
            <a:avLst/>
          </a:prstGeom>
          <a:effectLst>
            <a:outerShdw dist="38100" dir="8100000" algn="ctr" rotWithShape="0">
              <a:schemeClr val="bg1"/>
            </a:outerShdw>
          </a:effectLst>
        </p:spPr>
        <p:txBody>
          <a:bodyPr vert="horz" lIns="104271" tIns="52135" rIns="104271" bIns="52135" rtlCol="0">
            <a:normAutofit/>
          </a:bodyPr>
          <a:lstStyle>
            <a:lvl1pPr marL="0" indent="0" algn="ctr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000" dirty="0">
                <a:solidFill>
                  <a:srgbClr val="2C6091"/>
                </a:solidFill>
                <a:latin typeface="Borcer" pitchFamily="2" charset="0"/>
              </a:rPr>
              <a:t>Koen Verbeeck - He/</a:t>
            </a:r>
            <a:r>
              <a:rPr lang="fr-FR" sz="2000" dirty="0" err="1">
                <a:solidFill>
                  <a:srgbClr val="2C6091"/>
                </a:solidFill>
                <a:latin typeface="Borcer" pitchFamily="2" charset="0"/>
              </a:rPr>
              <a:t>him</a:t>
            </a:r>
            <a:endParaRPr lang="en-BE" sz="2000" dirty="0">
              <a:solidFill>
                <a:srgbClr val="2C6091"/>
              </a:solidFill>
              <a:latin typeface="Borc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52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C78BB-302B-2311-4CC2-EE9B41AE56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D92B4-432B-7D16-1556-4B3983528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0B4EB7-1E13-EFD4-33AD-B7199C590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668EA0-CFEE-D772-48D7-567B42F6D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EA78D3-0C38-7670-7532-1F7020385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1FA346-EE51-6E32-9B80-E65724AD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77D4D-9E45-4AA3-4936-B0B0E912E0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6A0321-05FC-9366-A087-8FE2EEC71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63D9E-6A92-82B9-4329-0487D44F37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but what about Fabric?</a:t>
            </a:r>
            <a:endParaRPr lang="nl-B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AFEB33-8999-AC8C-9F86-3F4AE3AD5E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9CCCE-37C1-FB34-F3F7-4057A9994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1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5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architecture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4658197"/>
            <a:chOff x="1893204" y="1698853"/>
            <a:chExt cx="8777518" cy="4658197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5" name="Pijl: rechts 20">
              <a:extLst>
                <a:ext uri="{FF2B5EF4-FFF2-40B4-BE49-F238E27FC236}">
                  <a16:creationId xmlns:a16="http://schemas.microsoft.com/office/drawing/2014/main" id="{44890AA1-FBD5-3E2A-6952-48302CC9BBC6}"/>
                </a:ext>
              </a:extLst>
            </p:cNvPr>
            <p:cNvSpPr/>
            <p:nvPr/>
          </p:nvSpPr>
          <p:spPr>
            <a:xfrm>
              <a:off x="8633860" y="3005907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6" name="Pijl: rechts 21">
              <a:extLst>
                <a:ext uri="{FF2B5EF4-FFF2-40B4-BE49-F238E27FC236}">
                  <a16:creationId xmlns:a16="http://schemas.microsoft.com/office/drawing/2014/main" id="{6BEE8572-3389-94A2-12B9-F69BD96DA083}"/>
                </a:ext>
              </a:extLst>
            </p:cNvPr>
            <p:cNvSpPr/>
            <p:nvPr/>
          </p:nvSpPr>
          <p:spPr>
            <a:xfrm>
              <a:off x="8617239" y="3834244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Rechthoek: afgeronde hoeken 23">
              <a:extLst>
                <a:ext uri="{FF2B5EF4-FFF2-40B4-BE49-F238E27FC236}">
                  <a16:creationId xmlns:a16="http://schemas.microsoft.com/office/drawing/2014/main" id="{C3577AC9-CE80-4112-2CC4-FC76B5C31091}"/>
                </a:ext>
              </a:extLst>
            </p:cNvPr>
            <p:cNvSpPr/>
            <p:nvPr/>
          </p:nvSpPr>
          <p:spPr>
            <a:xfrm>
              <a:off x="9170262" y="2597115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Machine Learning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Rechthoek: afgeronde hoeken 24">
              <a:extLst>
                <a:ext uri="{FF2B5EF4-FFF2-40B4-BE49-F238E27FC236}">
                  <a16:creationId xmlns:a16="http://schemas.microsoft.com/office/drawing/2014/main" id="{A5A0C9CF-6722-98AE-98FD-38B1E3EA01AC}"/>
                </a:ext>
              </a:extLst>
            </p:cNvPr>
            <p:cNvSpPr/>
            <p:nvPr/>
          </p:nvSpPr>
          <p:spPr>
            <a:xfrm>
              <a:off x="9170262" y="3495377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Integration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332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kstvak 3">
              <a:extLst>
                <a:ext uri="{FF2B5EF4-FFF2-40B4-BE49-F238E27FC236}">
                  <a16:creationId xmlns:a16="http://schemas.microsoft.com/office/drawing/2014/main" id="{7F4BC875-E8FB-A32C-BF72-BBE00B7CF2F5}"/>
                </a:ext>
              </a:extLst>
            </p:cNvPr>
            <p:cNvSpPr txBox="1"/>
            <p:nvPr/>
          </p:nvSpPr>
          <p:spPr>
            <a:xfrm>
              <a:off x="4411834" y="6080051"/>
              <a:ext cx="366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Inspired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by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: Fundamentals of Data Engineering [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O’Reilly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, 2022]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sp>
        <p:nvSpPr>
          <p:cNvPr id="5" name="Rechthoek: afgeronde hoeken 12">
            <a:extLst>
              <a:ext uri="{FF2B5EF4-FFF2-40B4-BE49-F238E27FC236}">
                <a16:creationId xmlns:a16="http://schemas.microsoft.com/office/drawing/2014/main" id="{F7BB3856-62D3-5962-E359-4ABBD215CA21}"/>
              </a:ext>
            </a:extLst>
          </p:cNvPr>
          <p:cNvSpPr/>
          <p:nvPr/>
        </p:nvSpPr>
        <p:spPr>
          <a:xfrm>
            <a:off x="3194602" y="1998015"/>
            <a:ext cx="5778300" cy="22027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solidFill>
                  <a:schemeClr val="accent1">
                    <a:lumMod val="75000"/>
                  </a:schemeClr>
                </a:solidFill>
              </a:rPr>
              <a:t>Data platform</a:t>
            </a:r>
            <a:endParaRPr lang="en-BE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hthoek: afgeronde hoeken 8">
            <a:extLst>
              <a:ext uri="{FF2B5EF4-FFF2-40B4-BE49-F238E27FC236}">
                <a16:creationId xmlns:a16="http://schemas.microsoft.com/office/drawing/2014/main" id="{4E00AF17-9876-82AB-1918-075C7F65F512}"/>
              </a:ext>
            </a:extLst>
          </p:cNvPr>
          <p:cNvSpPr/>
          <p:nvPr/>
        </p:nvSpPr>
        <p:spPr>
          <a:xfrm>
            <a:off x="3665715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Ingestion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hthoek: afgeronde hoeken 9">
            <a:extLst>
              <a:ext uri="{FF2B5EF4-FFF2-40B4-BE49-F238E27FC236}">
                <a16:creationId xmlns:a16="http://schemas.microsoft.com/office/drawing/2014/main" id="{F7CA6D37-5A0E-6C1B-C947-7B1530D66106}"/>
              </a:ext>
            </a:extLst>
          </p:cNvPr>
          <p:cNvSpPr/>
          <p:nvPr/>
        </p:nvSpPr>
        <p:spPr>
          <a:xfrm>
            <a:off x="5290652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Transformation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hthoek: afgeronde hoeken 10">
            <a:extLst>
              <a:ext uri="{FF2B5EF4-FFF2-40B4-BE49-F238E27FC236}">
                <a16:creationId xmlns:a16="http://schemas.microsoft.com/office/drawing/2014/main" id="{E5FD2761-A417-0059-78E3-0C3AD7E970DB}"/>
              </a:ext>
            </a:extLst>
          </p:cNvPr>
          <p:cNvSpPr/>
          <p:nvPr/>
        </p:nvSpPr>
        <p:spPr>
          <a:xfrm>
            <a:off x="6929753" y="2501076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Serving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hthoek: afgeronde hoeken 11">
            <a:extLst>
              <a:ext uri="{FF2B5EF4-FFF2-40B4-BE49-F238E27FC236}">
                <a16:creationId xmlns:a16="http://schemas.microsoft.com/office/drawing/2014/main" id="{EADF5B38-9D46-45F7-8020-08BD70667E4D}"/>
              </a:ext>
            </a:extLst>
          </p:cNvPr>
          <p:cNvSpPr/>
          <p:nvPr/>
        </p:nvSpPr>
        <p:spPr>
          <a:xfrm>
            <a:off x="3665715" y="3426237"/>
            <a:ext cx="4850238" cy="4518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Storage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hthoek: afgeronde hoeken 15">
            <a:extLst>
              <a:ext uri="{FF2B5EF4-FFF2-40B4-BE49-F238E27FC236}">
                <a16:creationId xmlns:a16="http://schemas.microsoft.com/office/drawing/2014/main" id="{B76AAA08-7FF1-7051-6311-D6F65F380C92}"/>
              </a:ext>
            </a:extLst>
          </p:cNvPr>
          <p:cNvSpPr/>
          <p:nvPr/>
        </p:nvSpPr>
        <p:spPr>
          <a:xfrm>
            <a:off x="803528" y="2755720"/>
            <a:ext cx="1586199" cy="8606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Sources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Pijl: rechts 16">
            <a:extLst>
              <a:ext uri="{FF2B5EF4-FFF2-40B4-BE49-F238E27FC236}">
                <a16:creationId xmlns:a16="http://schemas.microsoft.com/office/drawing/2014/main" id="{821CDE74-FF22-0EDA-0F88-A74681F6AE57}"/>
              </a:ext>
            </a:extLst>
          </p:cNvPr>
          <p:cNvSpPr/>
          <p:nvPr/>
        </p:nvSpPr>
        <p:spPr>
          <a:xfrm>
            <a:off x="5043550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2" name="Pijl: rechts 17">
            <a:extLst>
              <a:ext uri="{FF2B5EF4-FFF2-40B4-BE49-F238E27FC236}">
                <a16:creationId xmlns:a16="http://schemas.microsoft.com/office/drawing/2014/main" id="{E9CD2A38-989E-7936-674B-65D8793FD256}"/>
              </a:ext>
            </a:extLst>
          </p:cNvPr>
          <p:cNvSpPr/>
          <p:nvPr/>
        </p:nvSpPr>
        <p:spPr>
          <a:xfrm>
            <a:off x="6656199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3" name="Pijl: rechts 18">
            <a:extLst>
              <a:ext uri="{FF2B5EF4-FFF2-40B4-BE49-F238E27FC236}">
                <a16:creationId xmlns:a16="http://schemas.microsoft.com/office/drawing/2014/main" id="{726DEB38-17C2-5326-C66B-5F56AB4B8D49}"/>
              </a:ext>
            </a:extLst>
          </p:cNvPr>
          <p:cNvSpPr/>
          <p:nvPr/>
        </p:nvSpPr>
        <p:spPr>
          <a:xfrm>
            <a:off x="2568290" y="316804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4" name="Pijl: rechts 19">
            <a:extLst>
              <a:ext uri="{FF2B5EF4-FFF2-40B4-BE49-F238E27FC236}">
                <a16:creationId xmlns:a16="http://schemas.microsoft.com/office/drawing/2014/main" id="{C5C41FBE-B947-4D46-B17B-2A1153931DCE}"/>
              </a:ext>
            </a:extLst>
          </p:cNvPr>
          <p:cNvSpPr/>
          <p:nvPr/>
        </p:nvSpPr>
        <p:spPr>
          <a:xfrm>
            <a:off x="9180456" y="229667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5" name="Pijl: rechts 20">
            <a:extLst>
              <a:ext uri="{FF2B5EF4-FFF2-40B4-BE49-F238E27FC236}">
                <a16:creationId xmlns:a16="http://schemas.microsoft.com/office/drawing/2014/main" id="{44890AA1-FBD5-3E2A-6952-48302CC9BBC6}"/>
              </a:ext>
            </a:extLst>
          </p:cNvPr>
          <p:cNvSpPr/>
          <p:nvPr/>
        </p:nvSpPr>
        <p:spPr>
          <a:xfrm>
            <a:off x="9151465" y="3130397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6" name="Pijl: rechts 21">
            <a:extLst>
              <a:ext uri="{FF2B5EF4-FFF2-40B4-BE49-F238E27FC236}">
                <a16:creationId xmlns:a16="http://schemas.microsoft.com/office/drawing/2014/main" id="{6BEE8572-3389-94A2-12B9-F69BD96DA083}"/>
              </a:ext>
            </a:extLst>
          </p:cNvPr>
          <p:cNvSpPr/>
          <p:nvPr/>
        </p:nvSpPr>
        <p:spPr>
          <a:xfrm>
            <a:off x="9129584" y="3958734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7" name="Rechthoek: afgeronde hoeken 22">
            <a:extLst>
              <a:ext uri="{FF2B5EF4-FFF2-40B4-BE49-F238E27FC236}">
                <a16:creationId xmlns:a16="http://schemas.microsoft.com/office/drawing/2014/main" id="{085BF53F-F099-C02E-83EB-3ECBE5CAA2B0}"/>
              </a:ext>
            </a:extLst>
          </p:cNvPr>
          <p:cNvSpPr/>
          <p:nvPr/>
        </p:nvSpPr>
        <p:spPr>
          <a:xfrm>
            <a:off x="9857641" y="1823343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hthoek: afgeronde hoeken 23">
            <a:extLst>
              <a:ext uri="{FF2B5EF4-FFF2-40B4-BE49-F238E27FC236}">
                <a16:creationId xmlns:a16="http://schemas.microsoft.com/office/drawing/2014/main" id="{C3577AC9-CE80-4112-2CC4-FC76B5C31091}"/>
              </a:ext>
            </a:extLst>
          </p:cNvPr>
          <p:cNvSpPr/>
          <p:nvPr/>
        </p:nvSpPr>
        <p:spPr>
          <a:xfrm>
            <a:off x="9857641" y="2721605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hthoek: afgeronde hoeken 24">
            <a:extLst>
              <a:ext uri="{FF2B5EF4-FFF2-40B4-BE49-F238E27FC236}">
                <a16:creationId xmlns:a16="http://schemas.microsoft.com/office/drawing/2014/main" id="{A5A0C9CF-6722-98AE-98FD-38B1E3EA01AC}"/>
              </a:ext>
            </a:extLst>
          </p:cNvPr>
          <p:cNvSpPr/>
          <p:nvPr/>
        </p:nvSpPr>
        <p:spPr>
          <a:xfrm>
            <a:off x="9857641" y="3619867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Integration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Rechte verbindingslijn 26">
            <a:extLst>
              <a:ext uri="{FF2B5EF4-FFF2-40B4-BE49-F238E27FC236}">
                <a16:creationId xmlns:a16="http://schemas.microsoft.com/office/drawing/2014/main" id="{C8CA1C31-93FD-0C72-AE8B-F72E3B77D7C6}"/>
              </a:ext>
            </a:extLst>
          </p:cNvPr>
          <p:cNvCxnSpPr>
            <a:cxnSpLocks/>
          </p:cNvCxnSpPr>
          <p:nvPr/>
        </p:nvCxnSpPr>
        <p:spPr>
          <a:xfrm>
            <a:off x="277393" y="4705121"/>
            <a:ext cx="1155561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8">
            <a:extLst>
              <a:ext uri="{FF2B5EF4-FFF2-40B4-BE49-F238E27FC236}">
                <a16:creationId xmlns:a16="http://schemas.microsoft.com/office/drawing/2014/main" id="{15CE7A8B-77D3-4A14-F34B-F9B87DE3D83B}"/>
              </a:ext>
            </a:extLst>
          </p:cNvPr>
          <p:cNvSpPr txBox="1"/>
          <p:nvPr/>
        </p:nvSpPr>
        <p:spPr>
          <a:xfrm>
            <a:off x="5176145" y="4720742"/>
            <a:ext cx="175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chemeClr val="accent1">
                    <a:lumMod val="75000"/>
                  </a:schemeClr>
                </a:solidFill>
              </a:rPr>
              <a:t>Undercurrents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hthoek: afgeronde hoeken 39">
            <a:extLst>
              <a:ext uri="{FF2B5EF4-FFF2-40B4-BE49-F238E27FC236}">
                <a16:creationId xmlns:a16="http://schemas.microsoft.com/office/drawing/2014/main" id="{005A3E5C-4E6B-ED82-9EF6-50F9289F97B8}"/>
              </a:ext>
            </a:extLst>
          </p:cNvPr>
          <p:cNvSpPr/>
          <p:nvPr/>
        </p:nvSpPr>
        <p:spPr>
          <a:xfrm>
            <a:off x="6902537" y="5156811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Orchestration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hthoek: afgeronde hoeken 40">
            <a:extLst>
              <a:ext uri="{FF2B5EF4-FFF2-40B4-BE49-F238E27FC236}">
                <a16:creationId xmlns:a16="http://schemas.microsoft.com/office/drawing/2014/main" id="{C8D3EB74-8D1C-5AE9-45F5-0FCCF75F8DBE}"/>
              </a:ext>
            </a:extLst>
          </p:cNvPr>
          <p:cNvSpPr/>
          <p:nvPr/>
        </p:nvSpPr>
        <p:spPr>
          <a:xfrm>
            <a:off x="8558831" y="5162607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hthoek: afgeronde hoeken 42">
            <a:extLst>
              <a:ext uri="{FF2B5EF4-FFF2-40B4-BE49-F238E27FC236}">
                <a16:creationId xmlns:a16="http://schemas.microsoft.com/office/drawing/2014/main" id="{FEEBC3DF-65DB-35F8-98AD-1CBCEE4120B6}"/>
              </a:ext>
            </a:extLst>
          </p:cNvPr>
          <p:cNvSpPr/>
          <p:nvPr/>
        </p:nvSpPr>
        <p:spPr>
          <a:xfrm>
            <a:off x="277355" y="5143640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Security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hthoek: afgeronde hoeken 43">
            <a:extLst>
              <a:ext uri="{FF2B5EF4-FFF2-40B4-BE49-F238E27FC236}">
                <a16:creationId xmlns:a16="http://schemas.microsoft.com/office/drawing/2014/main" id="{F2940F19-D81B-3E91-88EB-5C03256056F9}"/>
              </a:ext>
            </a:extLst>
          </p:cNvPr>
          <p:cNvSpPr/>
          <p:nvPr/>
        </p:nvSpPr>
        <p:spPr>
          <a:xfrm>
            <a:off x="1933650" y="5149436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nl-BE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endParaRPr lang="en-BE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Rechthoek: afgeronde hoeken 44">
            <a:extLst>
              <a:ext uri="{FF2B5EF4-FFF2-40B4-BE49-F238E27FC236}">
                <a16:creationId xmlns:a16="http://schemas.microsoft.com/office/drawing/2014/main" id="{A9DC158D-D4FA-5FA1-CA33-FFD6DAA09289}"/>
              </a:ext>
            </a:extLst>
          </p:cNvPr>
          <p:cNvSpPr/>
          <p:nvPr/>
        </p:nvSpPr>
        <p:spPr>
          <a:xfrm>
            <a:off x="3589946" y="5155232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DataOps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hthoek: afgeronde hoeken 45">
            <a:extLst>
              <a:ext uri="{FF2B5EF4-FFF2-40B4-BE49-F238E27FC236}">
                <a16:creationId xmlns:a16="http://schemas.microsoft.com/office/drawing/2014/main" id="{AF06F1B5-8FF5-B466-7D65-D95198619C06}"/>
              </a:ext>
            </a:extLst>
          </p:cNvPr>
          <p:cNvSpPr/>
          <p:nvPr/>
        </p:nvSpPr>
        <p:spPr>
          <a:xfrm>
            <a:off x="5246241" y="516102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Architecture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hthoek: afgeronde hoeken 4">
            <a:extLst>
              <a:ext uri="{FF2B5EF4-FFF2-40B4-BE49-F238E27FC236}">
                <a16:creationId xmlns:a16="http://schemas.microsoft.com/office/drawing/2014/main" id="{C387D03F-A0BE-BA46-E914-8A2DC998D8B0}"/>
              </a:ext>
            </a:extLst>
          </p:cNvPr>
          <p:cNvSpPr/>
          <p:nvPr/>
        </p:nvSpPr>
        <p:spPr>
          <a:xfrm>
            <a:off x="10215125" y="516783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Cost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8E5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1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2724679F-1E83-2BF1-D0DD-4CC6267C0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77" y="5935744"/>
            <a:ext cx="244801" cy="245279"/>
          </a:xfrm>
          <a:prstGeom prst="rect">
            <a:avLst/>
          </a:prstGeom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1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48AB70E-5B9D-D7A2-E096-E515FC4A7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713" y="3349530"/>
            <a:ext cx="572794" cy="572794"/>
          </a:xfrm>
          <a:prstGeom prst="rect">
            <a:avLst/>
          </a:prstGeom>
        </p:spPr>
      </p:pic>
      <p:pic>
        <p:nvPicPr>
          <p:cNvPr id="16" name="Picture 6" descr="SharePoint Online | Thomas-Krenn.AG">
            <a:extLst>
              <a:ext uri="{FF2B5EF4-FFF2-40B4-BE49-F238E27FC236}">
                <a16:creationId xmlns:a16="http://schemas.microsoft.com/office/drawing/2014/main" id="{AD43268F-F591-611B-DC90-92A8D9F3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t="10449" r="17798" b="12381"/>
          <a:stretch/>
        </p:blipFill>
        <p:spPr bwMode="auto">
          <a:xfrm>
            <a:off x="1531548" y="3738472"/>
            <a:ext cx="732386" cy="6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xact Online – Syneton">
            <a:extLst>
              <a:ext uri="{FF2B5EF4-FFF2-40B4-BE49-F238E27FC236}">
                <a16:creationId xmlns:a16="http://schemas.microsoft.com/office/drawing/2014/main" id="{304BDB6B-D144-CBA6-D863-494975AD4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9" b="26410"/>
          <a:stretch/>
        </p:blipFill>
        <p:spPr bwMode="auto">
          <a:xfrm>
            <a:off x="1158133" y="1441849"/>
            <a:ext cx="1055232" cy="5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FAS Software Integratie voor geavanceerde planning - Timewax">
            <a:extLst>
              <a:ext uri="{FF2B5EF4-FFF2-40B4-BE49-F238E27FC236}">
                <a16:creationId xmlns:a16="http://schemas.microsoft.com/office/drawing/2014/main" id="{A4F3DA49-3954-AEBF-A7D1-A18626E4A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b="23999"/>
          <a:stretch/>
        </p:blipFill>
        <p:spPr bwMode="auto">
          <a:xfrm>
            <a:off x="606171" y="1827456"/>
            <a:ext cx="1055232" cy="5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7C83A6-978F-A6F3-455D-95A5DF33D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339" y="3642135"/>
            <a:ext cx="572794" cy="572794"/>
          </a:xfrm>
          <a:prstGeom prst="rect">
            <a:avLst/>
          </a:prstGeom>
        </p:spPr>
      </p:pic>
      <p:pic>
        <p:nvPicPr>
          <p:cNvPr id="3074" name="Picture 2" descr="What is Microsoft CRM Dynamics 365? | TechRadar">
            <a:extLst>
              <a:ext uri="{FF2B5EF4-FFF2-40B4-BE49-F238E27FC236}">
                <a16:creationId xmlns:a16="http://schemas.microsoft.com/office/drawing/2014/main" id="{9F41EAB6-3171-47AE-2F65-E06B80D6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20232" r="6922" b="20489"/>
          <a:stretch/>
        </p:blipFill>
        <p:spPr bwMode="auto">
          <a:xfrm>
            <a:off x="1602021" y="2061247"/>
            <a:ext cx="1488803" cy="5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A27A6A5E-E5E2-23BD-994D-1CD39DF5F8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09" y="2773336"/>
            <a:ext cx="587204" cy="5883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460BD68-7B16-2257-F3C8-5A463BCCB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04255" y="3524615"/>
            <a:ext cx="572794" cy="57279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EED50FA-3537-8E06-E354-B526AE2F7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0124" y="2516610"/>
            <a:ext cx="572794" cy="57279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70C85BD-C397-E62C-9906-1D28F3FD22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28568" y="2402536"/>
            <a:ext cx="483185" cy="48318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D64791F-7C0C-4296-9F2B-C28FFA731B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43269" y="2338944"/>
            <a:ext cx="544528" cy="5445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075621-5ACF-975C-8410-24E1791FE2F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2368" t="16434" r="33020" b="12217"/>
          <a:stretch/>
        </p:blipFill>
        <p:spPr>
          <a:xfrm>
            <a:off x="5858808" y="2531505"/>
            <a:ext cx="464051" cy="5525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AB3D931-7F89-EAD7-EFAC-E48A8B5ECA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4573" y="2420918"/>
            <a:ext cx="396000" cy="39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1D1BD74-835D-1805-6715-ED49486946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69262" y="588249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8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1309E-040C-B2FD-263C-FCDB9D20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7E5BC-8CC4-4108-D33B-CC02534A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2" y="2355574"/>
            <a:ext cx="11018376" cy="28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5CB2F-A918-26E1-3416-7B35EC26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driven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1FBFC-C9B5-4C54-D3A9-B1060BF4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develop something once</a:t>
            </a:r>
          </a:p>
          <a:p>
            <a:pPr marL="0" indent="0">
              <a:buNone/>
            </a:pPr>
            <a:r>
              <a:rPr lang="en-US" sz="3600" dirty="0"/>
              <a:t>	(for example, a connection to your ERP 	 	 system)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parameterize it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new table/file/REST endpoint? Just add </a:t>
            </a:r>
            <a:r>
              <a:rPr lang="en-US" sz="3600" b="1" dirty="0"/>
              <a:t>metadata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try to get metadata of the source programmatically </a:t>
            </a:r>
          </a:p>
        </p:txBody>
      </p:sp>
    </p:spTree>
    <p:extLst>
      <p:ext uri="{BB962C8B-B14F-4D97-AF65-F5344CB8AC3E}">
        <p14:creationId xmlns:p14="http://schemas.microsoft.com/office/powerpoint/2010/main" val="24243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0F31D-0130-46CE-BD74-AF2DA2A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A2B00-4226-44A4-BE6E-D4813C40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EBAD-69FA-41DF-A9A8-EC53EF37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DE0DF-DB67-48A8-8220-587ABF5E2286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EA53D-37A2-4EBC-ACF6-98C3F4E53963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17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795" y="406242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4" y="544061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E935B5-D698-9B52-40EE-90605D1366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5176" y="3147543"/>
            <a:ext cx="1453566" cy="1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019D-7122-4376-8DA1-EB6B4430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B4D39-914F-4FB6-951D-F673BF8A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28" y="1706816"/>
            <a:ext cx="8222693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1F79-48B3-498F-AB79-94FD0E6A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3688018"/>
            <a:ext cx="4564776" cy="29796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06D64C-C664-4B80-A969-6EF0920F15C7}"/>
              </a:ext>
            </a:extLst>
          </p:cNvPr>
          <p:cNvCxnSpPr>
            <a:cxnSpLocks/>
          </p:cNvCxnSpPr>
          <p:nvPr/>
        </p:nvCxnSpPr>
        <p:spPr>
          <a:xfrm flipV="1">
            <a:off x="5603631" y="2977442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19B61-2193-4FC9-8454-69154CBA0224}"/>
              </a:ext>
            </a:extLst>
          </p:cNvPr>
          <p:cNvCxnSpPr>
            <a:cxnSpLocks/>
          </p:cNvCxnSpPr>
          <p:nvPr/>
        </p:nvCxnSpPr>
        <p:spPr>
          <a:xfrm flipH="1" flipV="1">
            <a:off x="3681046" y="2860431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5524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3984-E13E-4375-80E3-654D786E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42AF-7937-4554-B923-4A34F781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" y="2977442"/>
            <a:ext cx="4541914" cy="1684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6214D-0ED8-4E3D-B0C3-F66A1378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83" y="1733342"/>
            <a:ext cx="6393734" cy="480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D5C82-2289-472F-907B-E77E2C6C7C3E}"/>
              </a:ext>
            </a:extLst>
          </p:cNvPr>
          <p:cNvCxnSpPr>
            <a:cxnSpLocks/>
          </p:cNvCxnSpPr>
          <p:nvPr/>
        </p:nvCxnSpPr>
        <p:spPr>
          <a:xfrm flipV="1">
            <a:off x="3876675" y="29774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8A532E-3599-42FF-9D21-0B823600FC1F}"/>
              </a:ext>
            </a:extLst>
          </p:cNvPr>
          <p:cNvSpPr txBox="1"/>
          <p:nvPr/>
        </p:nvSpPr>
        <p:spPr>
          <a:xfrm>
            <a:off x="8794505" y="46616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46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1D3D-B4D2-47EE-9C2D-B55367F9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ADBA-4BF2-4F20-9A86-C998FD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E5FB-CF9C-41AE-BA6B-1B0E0CEE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39FB2-EDD9-4181-B7DC-1EF439F469E8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7A74DA-4F10-4C36-8A95-DED29E7C06E3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0860C2-E349-4A66-AA18-3F90993F4C60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971B56-C51B-4B9E-B9CB-2AA441125B86}"/>
              </a:ext>
            </a:extLst>
          </p:cNvPr>
          <p:cNvSpPr txBox="1"/>
          <p:nvPr/>
        </p:nvSpPr>
        <p:spPr>
          <a:xfrm>
            <a:off x="7383654" y="2425094"/>
            <a:ext cx="3970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</a:p>
          <a:p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use same column names!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42F1-FBFD-4B97-3B23-6D517BB8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C0F60-1765-D86F-376C-0F03BE4C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CB451-40C1-8A36-2F7F-925EE4C3CBFE}"/>
              </a:ext>
            </a:extLst>
          </p:cNvPr>
          <p:cNvSpPr txBox="1"/>
          <p:nvPr/>
        </p:nvSpPr>
        <p:spPr>
          <a:xfrm>
            <a:off x="5370654" y="70146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49177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1" y="147765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24532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41432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23909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pricing per minute</a:t>
            </a:r>
          </a:p>
          <a:p>
            <a:r>
              <a:rPr lang="en-US" dirty="0"/>
              <a:t>such as an Azure SQL DB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b="1" dirty="0"/>
              <a:t>Azure </a:t>
            </a:r>
            <a:r>
              <a:rPr lang="nl-BE" b="1" dirty="0" err="1"/>
              <a:t>Functions</a:t>
            </a:r>
            <a:r>
              <a:rPr lang="nl-BE" dirty="0"/>
              <a:t> or </a:t>
            </a:r>
            <a:r>
              <a:rPr lang="nl-BE" b="1" dirty="0"/>
              <a:t>Azure Logic Apps </a:t>
            </a:r>
            <a:r>
              <a:rPr lang="nl-BE" dirty="0"/>
              <a:t>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b="1" dirty="0" err="1"/>
              <a:t>self-hosted</a:t>
            </a:r>
            <a:r>
              <a:rPr lang="nl-BE" b="1" dirty="0"/>
              <a:t> IR</a:t>
            </a:r>
            <a:r>
              <a:rPr lang="nl-BE" dirty="0"/>
              <a:t> in a VM</a:t>
            </a:r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270" y="2451877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4357495" y="2648568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A08A8-3450-CA1D-09BB-4658FCDA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6" y="1289981"/>
            <a:ext cx="8924671" cy="48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D0474-C3FE-07C8-DF97-3A73B2A74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Data Factory and the Exact Online REST API</a:t>
            </a:r>
            <a:endParaRPr lang="en-US" dirty="0"/>
          </a:p>
          <a:p>
            <a:r>
              <a:rPr lang="en-US" dirty="0">
                <a:hlinkClick r:id="rId3"/>
              </a:rPr>
              <a:t>Reading AFAS REST API Data with Azure Logic Apps</a:t>
            </a:r>
            <a:endParaRPr lang="en-US" dirty="0"/>
          </a:p>
          <a:p>
            <a:r>
              <a:rPr lang="en-US" dirty="0">
                <a:hlinkClick r:id="rId4"/>
              </a:rPr>
              <a:t>Build Once – Add Metadata (the importance of metadata-driven frameworks)</a:t>
            </a:r>
            <a:endParaRPr lang="en-US" dirty="0"/>
          </a:p>
          <a:p>
            <a:r>
              <a:rPr lang="en-US" dirty="0">
                <a:hlinkClick r:id="rId5"/>
              </a:rPr>
              <a:t>Dynamic Datasets in Azure Data Factory</a:t>
            </a:r>
            <a:endParaRPr lang="en-US" dirty="0"/>
          </a:p>
          <a:p>
            <a:r>
              <a:rPr lang="en-US" dirty="0">
                <a:hlinkClick r:id="rId6"/>
              </a:rPr>
              <a:t>Building Flexible and Dynamic Azure Data Factory Pipelines</a:t>
            </a:r>
            <a:endParaRPr lang="en-US" dirty="0"/>
          </a:p>
          <a:p>
            <a:r>
              <a:rPr lang="en-US" dirty="0">
                <a:hlinkClick r:id="rId7"/>
              </a:rPr>
              <a:t>Dynamically Map JSON to SQL in Azure Data Factory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011-866E-6B8C-963D-2C1FA036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82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4014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9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6139F-F221-F0EE-F870-622D560F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SQL</a:t>
            </a:r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33E3EF-7803-B523-AD43-65524978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497" y="3031672"/>
            <a:ext cx="1263994" cy="12639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F931B0-9292-DDE1-5E5E-1FA718741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658" y="3031672"/>
            <a:ext cx="1263994" cy="1263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8721D-0094-1FB0-C51B-49FBBDE7B1B9}"/>
              </a:ext>
            </a:extLst>
          </p:cNvPr>
          <p:cNvSpPr txBox="1"/>
          <p:nvPr/>
        </p:nvSpPr>
        <p:spPr>
          <a:xfrm>
            <a:off x="2371909" y="4300856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A216B-286D-530E-CF8E-62C8E6DD6654}"/>
              </a:ext>
            </a:extLst>
          </p:cNvPr>
          <p:cNvSpPr txBox="1"/>
          <p:nvPr/>
        </p:nvSpPr>
        <p:spPr>
          <a:xfrm>
            <a:off x="8038064" y="4295666"/>
            <a:ext cx="76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DWH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BB1DD-1390-7CFE-1B23-60C73FF39E82}"/>
              </a:ext>
            </a:extLst>
          </p:cNvPr>
          <p:cNvSpPr/>
          <p:nvPr/>
        </p:nvSpPr>
        <p:spPr>
          <a:xfrm>
            <a:off x="1754155" y="2388637"/>
            <a:ext cx="2248678" cy="276186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2FE77-2938-0686-76C5-6B4E709123E7}"/>
              </a:ext>
            </a:extLst>
          </p:cNvPr>
          <p:cNvSpPr txBox="1"/>
          <p:nvPr/>
        </p:nvSpPr>
        <p:spPr>
          <a:xfrm>
            <a:off x="2466843" y="5208582"/>
            <a:ext cx="8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views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2FD43F5-F9AE-AEE5-3AF7-B5674C590FB6}"/>
              </a:ext>
            </a:extLst>
          </p:cNvPr>
          <p:cNvSpPr/>
          <p:nvPr/>
        </p:nvSpPr>
        <p:spPr>
          <a:xfrm>
            <a:off x="5029200" y="3601616"/>
            <a:ext cx="1660848" cy="354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9FFF1A-100C-1A03-F5EF-AFF6732A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605" y="2764346"/>
            <a:ext cx="492038" cy="492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CE946-CF74-799B-F488-7DC53982AB15}"/>
              </a:ext>
            </a:extLst>
          </p:cNvPr>
          <p:cNvSpPr txBox="1"/>
          <p:nvPr/>
        </p:nvSpPr>
        <p:spPr>
          <a:xfrm>
            <a:off x="5266091" y="3304812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metadata</a:t>
            </a:r>
            <a:endParaRPr lang="nl-BE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30D24507-8C08-55C0-BD98-D10BF5062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97" y="3905164"/>
            <a:ext cx="1263995" cy="1263995"/>
          </a:xfrm>
          <a:prstGeom prst="rect">
            <a:avLst/>
          </a:prstGeom>
        </p:spPr>
      </p:pic>
      <p:pic>
        <p:nvPicPr>
          <p:cNvPr id="16" name="Picture 1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A3EEC03-0410-CF58-00D8-5B3061C3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4" y="4512343"/>
            <a:ext cx="1263995" cy="12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Stormtrooper Star Wars photo and picture">
            <a:extLst>
              <a:ext uri="{FF2B5EF4-FFF2-40B4-BE49-F238E27FC236}">
                <a16:creationId xmlns:a16="http://schemas.microsoft.com/office/drawing/2014/main" id="{4195C54A-8297-7A95-450A-D1BA772E473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4"/>
            <a:ext cx="12191999" cy="695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0C73D-9F7A-8696-618B-FAFEF22D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all about patterns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04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8607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2384899" y="3217923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3611" y="3944965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2102193" y="3509753"/>
            <a:ext cx="238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basic data quality checks + business logic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4210560" y="285384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4934137" y="2046142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6617479" y="1944413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4934137" y="3873830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6617479" y="395235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7353082" y="3137261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9036424" y="3047965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7353082" y="4979731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9036424" y="5294287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268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D2B-2E18-F878-19F3-02DAC690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D3EBD-13B4-2B44-1F0F-7A99FE9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" y="2242448"/>
            <a:ext cx="11936867" cy="2706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E4FF-0F50-F100-1BDD-4F87079634B1}"/>
              </a:ext>
            </a:extLst>
          </p:cNvPr>
          <p:cNvSpPr txBox="1"/>
          <p:nvPr/>
        </p:nvSpPr>
        <p:spPr>
          <a:xfrm>
            <a:off x="127566" y="2421592"/>
            <a:ext cx="7732383" cy="17999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4C6B5-FDEA-58AF-764A-BB0B7BE49019}"/>
              </a:ext>
            </a:extLst>
          </p:cNvPr>
          <p:cNvSpPr txBox="1"/>
          <p:nvPr/>
        </p:nvSpPr>
        <p:spPr>
          <a:xfrm>
            <a:off x="202109" y="1780783"/>
            <a:ext cx="240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dummy record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4628-93E4-9B36-E5F3-1A5CFF767745}"/>
              </a:ext>
            </a:extLst>
          </p:cNvPr>
          <p:cNvSpPr txBox="1"/>
          <p:nvPr/>
        </p:nvSpPr>
        <p:spPr>
          <a:xfrm>
            <a:off x="116217" y="2601592"/>
            <a:ext cx="721983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CFD54-76A4-FDE8-85BB-DF1927359B68}"/>
              </a:ext>
            </a:extLst>
          </p:cNvPr>
          <p:cNvSpPr txBox="1"/>
          <p:nvPr/>
        </p:nvSpPr>
        <p:spPr>
          <a:xfrm>
            <a:off x="0" y="4926026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BD8D-EAA9-3328-A170-9FD2F48927AB}"/>
              </a:ext>
            </a:extLst>
          </p:cNvPr>
          <p:cNvSpPr txBox="1"/>
          <p:nvPr/>
        </p:nvSpPr>
        <p:spPr>
          <a:xfrm>
            <a:off x="857655" y="2601591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12466-18D2-BDDB-FEDD-8194AE0F0C9B}"/>
              </a:ext>
            </a:extLst>
          </p:cNvPr>
          <p:cNvSpPr txBox="1"/>
          <p:nvPr/>
        </p:nvSpPr>
        <p:spPr>
          <a:xfrm>
            <a:off x="629055" y="5387691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EBDC5-BB08-8743-E0DA-9631F452236A}"/>
              </a:ext>
            </a:extLst>
          </p:cNvPr>
          <p:cNvSpPr txBox="1"/>
          <p:nvPr/>
        </p:nvSpPr>
        <p:spPr>
          <a:xfrm>
            <a:off x="7868055" y="2218129"/>
            <a:ext cx="1752600" cy="273113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138E1-CD48-9E18-F9AF-26A75BA09763}"/>
              </a:ext>
            </a:extLst>
          </p:cNvPr>
          <p:cNvSpPr txBox="1"/>
          <p:nvPr/>
        </p:nvSpPr>
        <p:spPr>
          <a:xfrm>
            <a:off x="7811310" y="4973578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D5B6BF-CC86-8136-50A1-A774D709ECEB}"/>
              </a:ext>
            </a:extLst>
          </p:cNvPr>
          <p:cNvSpPr txBox="1"/>
          <p:nvPr/>
        </p:nvSpPr>
        <p:spPr>
          <a:xfrm>
            <a:off x="9628761" y="2214848"/>
            <a:ext cx="2510215" cy="275873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0E1A1-304C-EE6B-3FF9-B0EAF69C2F0E}"/>
              </a:ext>
            </a:extLst>
          </p:cNvPr>
          <p:cNvSpPr txBox="1"/>
          <p:nvPr/>
        </p:nvSpPr>
        <p:spPr>
          <a:xfrm>
            <a:off x="9620655" y="171009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184" y="2212225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1371597" y="2731541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227" y="3458583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1088891" y="3023371"/>
            <a:ext cx="20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as in type 1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2918887" y="2372719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3642464" y="1565015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5325806" y="1463286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3642464" y="3392703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5337832" y="3320799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2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6167477" y="2508886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7850819" y="2419590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6167477" y="4662730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10375832" y="6236769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96A76518-5DA7-281A-41CF-A40AD7AF3D23}"/>
              </a:ext>
            </a:extLst>
          </p:cNvPr>
          <p:cNvSpPr/>
          <p:nvPr/>
        </p:nvSpPr>
        <p:spPr>
          <a:xfrm>
            <a:off x="7848187" y="4580282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1 hash?</a:t>
            </a:r>
            <a:endParaRPr lang="nl-B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5CCB23-977B-EB1F-EE74-CA75BBC275EC}"/>
              </a:ext>
            </a:extLst>
          </p:cNvPr>
          <p:cNvGrpSpPr/>
          <p:nvPr/>
        </p:nvGrpSpPr>
        <p:grpSpPr>
          <a:xfrm>
            <a:off x="8692490" y="3772578"/>
            <a:ext cx="1683342" cy="807704"/>
            <a:chOff x="5535038" y="2474159"/>
            <a:chExt cx="1683342" cy="807704"/>
          </a:xfrm>
        </p:grpSpPr>
        <p:sp>
          <p:nvSpPr>
            <p:cNvPr id="26" name="Arrow: Bent 25">
              <a:extLst>
                <a:ext uri="{FF2B5EF4-FFF2-40B4-BE49-F238E27FC236}">
                  <a16:creationId xmlns:a16="http://schemas.microsoft.com/office/drawing/2014/main" id="{09D8B417-FDA7-8F62-0C91-9E4E9E00E88C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1D29D8-36FA-B016-1F5E-EAB0D2EFEAC5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2B9E146-09CC-68FB-CD45-112E738B67D8}"/>
              </a:ext>
            </a:extLst>
          </p:cNvPr>
          <p:cNvSpPr/>
          <p:nvPr/>
        </p:nvSpPr>
        <p:spPr>
          <a:xfrm>
            <a:off x="10375832" y="3683282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816A0-EF78-FC1D-6268-605C840649CE}"/>
              </a:ext>
            </a:extLst>
          </p:cNvPr>
          <p:cNvGrpSpPr/>
          <p:nvPr/>
        </p:nvGrpSpPr>
        <p:grpSpPr>
          <a:xfrm>
            <a:off x="8692490" y="5922213"/>
            <a:ext cx="1683342" cy="807704"/>
            <a:chOff x="5535038" y="4301847"/>
            <a:chExt cx="1683342" cy="807704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FE71AD4D-62E2-BBAF-4A60-C4DC08011C84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8B06AA-CD71-4A97-3D6D-16DE3C003BD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25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3F08-7D07-F1AD-8AF3-3663729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5672-6316-CC88-2970-D5B8E6AA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0" y="2346956"/>
            <a:ext cx="11906279" cy="23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4B4AF-AA97-B917-D416-A248228E396C}"/>
              </a:ext>
            </a:extLst>
          </p:cNvPr>
          <p:cNvSpPr txBox="1"/>
          <p:nvPr/>
        </p:nvSpPr>
        <p:spPr>
          <a:xfrm>
            <a:off x="116217" y="2362103"/>
            <a:ext cx="837094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6FF57-2547-C01A-ADEF-41FD2C25D0DB}"/>
              </a:ext>
            </a:extLst>
          </p:cNvPr>
          <p:cNvSpPr txBox="1"/>
          <p:nvPr/>
        </p:nvSpPr>
        <p:spPr>
          <a:xfrm>
            <a:off x="0" y="4764360"/>
            <a:ext cx="35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2FC3-A9DE-009F-D262-FD24D62F946B}"/>
              </a:ext>
            </a:extLst>
          </p:cNvPr>
          <p:cNvSpPr txBox="1"/>
          <p:nvPr/>
        </p:nvSpPr>
        <p:spPr>
          <a:xfrm>
            <a:off x="979954" y="2362103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FC56C-747D-E3F0-2531-A67994D0A05C}"/>
              </a:ext>
            </a:extLst>
          </p:cNvPr>
          <p:cNvSpPr txBox="1"/>
          <p:nvPr/>
        </p:nvSpPr>
        <p:spPr>
          <a:xfrm>
            <a:off x="751354" y="5148203"/>
            <a:ext cx="480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+ valid from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FD9C4-3405-B08D-732F-8017609B1FE5}"/>
              </a:ext>
            </a:extLst>
          </p:cNvPr>
          <p:cNvSpPr txBox="1"/>
          <p:nvPr/>
        </p:nvSpPr>
        <p:spPr>
          <a:xfrm>
            <a:off x="8369733" y="2346956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99C9B-4E72-89BA-3512-E01F021AB8E9}"/>
              </a:ext>
            </a:extLst>
          </p:cNvPr>
          <p:cNvSpPr txBox="1"/>
          <p:nvPr/>
        </p:nvSpPr>
        <p:spPr>
          <a:xfrm>
            <a:off x="5958299" y="2346956"/>
            <a:ext cx="2411433" cy="23904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8027C-B4E4-E015-C632-5FA0B385D120}"/>
              </a:ext>
            </a:extLst>
          </p:cNvPr>
          <p:cNvSpPr txBox="1"/>
          <p:nvPr/>
        </p:nvSpPr>
        <p:spPr>
          <a:xfrm>
            <a:off x="6049688" y="475974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8D9EE-69DD-C78D-7B4D-F0740509202D}"/>
              </a:ext>
            </a:extLst>
          </p:cNvPr>
          <p:cNvSpPr txBox="1"/>
          <p:nvPr/>
        </p:nvSpPr>
        <p:spPr>
          <a:xfrm>
            <a:off x="9842770" y="2346956"/>
            <a:ext cx="2206370" cy="241278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8AED8-6D7F-871C-0B3C-C079DBD4AA13}"/>
              </a:ext>
            </a:extLst>
          </p:cNvPr>
          <p:cNvSpPr txBox="1"/>
          <p:nvPr/>
        </p:nvSpPr>
        <p:spPr>
          <a:xfrm>
            <a:off x="9834663" y="1842202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hashes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9DA-4144-E394-4DC2-E59D3DCE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D4E0-5211-CF6C-8587-4CFF18F45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transactional</a:t>
            </a:r>
          </a:p>
          <a:p>
            <a:pPr lvl="1"/>
            <a:r>
              <a:rPr lang="en-US" dirty="0"/>
              <a:t>TRUNCATE TABLE + full load is </a:t>
            </a:r>
            <a:r>
              <a:rPr lang="en-US" b="1" dirty="0"/>
              <a:t>default</a:t>
            </a:r>
          </a:p>
          <a:p>
            <a:pPr lvl="1"/>
            <a:r>
              <a:rPr lang="en-US" dirty="0"/>
              <a:t>if necessary, incremental load on some column</a:t>
            </a:r>
          </a:p>
          <a:p>
            <a:pPr lvl="1"/>
            <a:endParaRPr lang="en-US" dirty="0"/>
          </a:p>
          <a:p>
            <a:r>
              <a:rPr lang="en-US" dirty="0"/>
              <a:t>snapshot</a:t>
            </a:r>
          </a:p>
          <a:p>
            <a:pPr lvl="1"/>
            <a:r>
              <a:rPr lang="en-US" dirty="0"/>
              <a:t>view on source returns current snapshot</a:t>
            </a:r>
          </a:p>
          <a:p>
            <a:pPr lvl="1"/>
            <a:r>
              <a:rPr lang="en-US" dirty="0"/>
              <a:t>INSERT current snapshot in fact table</a:t>
            </a:r>
          </a:p>
          <a:p>
            <a:pPr lvl="1"/>
            <a:r>
              <a:rPr lang="en-US" dirty="0"/>
              <a:t>DELETE first if the current snapshot is already in the fact table</a:t>
            </a:r>
          </a:p>
          <a:p>
            <a:pPr lvl="1"/>
            <a:endParaRPr lang="en-US" dirty="0"/>
          </a:p>
          <a:p>
            <a:r>
              <a:rPr lang="en-US" dirty="0"/>
              <a:t>accumulating snapshot</a:t>
            </a:r>
          </a:p>
          <a:p>
            <a:pPr lvl="1"/>
            <a:r>
              <a:rPr lang="en-US" dirty="0"/>
              <a:t>view returns current state</a:t>
            </a:r>
          </a:p>
          <a:p>
            <a:pPr lvl="1"/>
            <a:r>
              <a:rPr lang="en-US" dirty="0"/>
              <a:t>INSERT for new items</a:t>
            </a:r>
          </a:p>
          <a:p>
            <a:pPr lvl="1"/>
            <a:r>
              <a:rPr lang="en-US" dirty="0"/>
              <a:t>UPDATE for existing items</a:t>
            </a:r>
            <a:endParaRPr lang="nl-BE" dirty="0"/>
          </a:p>
        </p:txBody>
      </p:sp>
      <p:pic>
        <p:nvPicPr>
          <p:cNvPr id="2050" name="Picture 2" descr="The Data Warehouse Toolkit: The Definitive Guide to Dimensional Modeling:  Kimball, Ralph, Ross, Margy: 8601405019745: Amazon.com: Books">
            <a:extLst>
              <a:ext uri="{FF2B5EF4-FFF2-40B4-BE49-F238E27FC236}">
                <a16:creationId xmlns:a16="http://schemas.microsoft.com/office/drawing/2014/main" id="{FA2E4A7F-9399-E3FB-E62C-D9C8ECAE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88" y="4513634"/>
            <a:ext cx="1859212" cy="23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4" name="Picture 2" descr="Afbeeldingsresultaat voor duplo race">
            <a:extLst>
              <a:ext uri="{FF2B5EF4-FFF2-40B4-BE49-F238E27FC236}">
                <a16:creationId xmlns:a16="http://schemas.microsoft.com/office/drawing/2014/main" id="{6C1FDCF8-A875-D234-AFE0-87CDA876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4" y="2140674"/>
            <a:ext cx="5092390" cy="38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34C6-6C42-2B09-A23C-CC6BAFC9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36B8-583A-4246-F63D-6523F8159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don’t use views when</a:t>
            </a:r>
          </a:p>
          <a:p>
            <a:pPr lvl="1"/>
            <a:r>
              <a:rPr lang="en-US" sz="2400" dirty="0"/>
              <a:t>performance is suffering</a:t>
            </a:r>
          </a:p>
          <a:p>
            <a:pPr lvl="1"/>
            <a:r>
              <a:rPr lang="en-US" sz="2400" dirty="0"/>
              <a:t>the logic is becoming too complex,</a:t>
            </a:r>
            <a:br>
              <a:rPr lang="en-US" sz="2400" dirty="0"/>
            </a:br>
            <a:r>
              <a:rPr lang="en-US" sz="2400" dirty="0"/>
              <a:t>and you want to cut it into pieces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you know… as a last resort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 stored procs instead</a:t>
            </a:r>
            <a:endParaRPr lang="nl-BE" sz="2400" dirty="0"/>
          </a:p>
        </p:txBody>
      </p:sp>
      <p:pic>
        <p:nvPicPr>
          <p:cNvPr id="1026" name="Picture 2" descr="Papa Roach - #ThrowbackThursday Let the memories flow in the comments... # paparoach #lastresort #infest | Facebook">
            <a:extLst>
              <a:ext uri="{FF2B5EF4-FFF2-40B4-BE49-F238E27FC236}">
                <a16:creationId xmlns:a16="http://schemas.microsoft.com/office/drawing/2014/main" id="{6CC2A0A1-DC9D-BEB0-3DB8-5486C354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30" y="1457011"/>
            <a:ext cx="4162941" cy="23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BD6B-020D-C973-7D7C-F7E2C16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03BE-A57F-6A51-35C1-608C51C6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dependencies between tables</a:t>
            </a:r>
          </a:p>
          <a:p>
            <a:pPr lvl="1"/>
            <a:r>
              <a:rPr lang="en-US" sz="2400" dirty="0"/>
              <a:t>first dimensions</a:t>
            </a:r>
          </a:p>
          <a:p>
            <a:pPr lvl="1"/>
            <a:r>
              <a:rPr lang="en-US" sz="2400" dirty="0"/>
              <a:t>then facts</a:t>
            </a:r>
          </a:p>
          <a:p>
            <a:pPr lvl="1"/>
            <a:r>
              <a:rPr lang="en-US" sz="2400" dirty="0"/>
              <a:t>then facts on top of other facts</a:t>
            </a:r>
          </a:p>
          <a:p>
            <a:pPr lvl="1"/>
            <a:endParaRPr lang="en-US" sz="2400" dirty="0"/>
          </a:p>
          <a:p>
            <a:r>
              <a:rPr lang="en-US" sz="2800" dirty="0"/>
              <a:t>business keys &amp; which loading pattern</a:t>
            </a:r>
          </a:p>
          <a:p>
            <a:endParaRPr lang="en-US" sz="2800" dirty="0"/>
          </a:p>
          <a:p>
            <a:r>
              <a:rPr lang="en-US" sz="2800" dirty="0"/>
              <a:t>ADF loops over this table and executes all statements in the correct order</a:t>
            </a:r>
            <a:endParaRPr lang="nl-B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F13D9-C1BE-3398-21B5-13559AF1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5761D-D521-1840-45FD-126283AC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7869"/>
            <a:ext cx="12192000" cy="21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 – load DWH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7889E-FEA3-8994-F34B-F6F95CB0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0" y="1961534"/>
            <a:ext cx="4660975" cy="2233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10F5-136C-D1D9-E660-4D56E4EA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94" y="3374188"/>
            <a:ext cx="6248942" cy="2171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53957A-EE5D-43B6-66C0-CED1A048F064}"/>
              </a:ext>
            </a:extLst>
          </p:cNvPr>
          <p:cNvCxnSpPr>
            <a:cxnSpLocks/>
          </p:cNvCxnSpPr>
          <p:nvPr/>
        </p:nvCxnSpPr>
        <p:spPr>
          <a:xfrm>
            <a:off x="3706239" y="3740285"/>
            <a:ext cx="1486356" cy="45463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8153F-8FBF-FD4D-B976-1B130C11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00819B-AD31-D629-9771-B04FB7230103}"/>
              </a:ext>
            </a:extLst>
          </p:cNvPr>
          <p:cNvSpPr txBox="1"/>
          <p:nvPr/>
        </p:nvSpPr>
        <p:spPr>
          <a:xfrm>
            <a:off x="7402352" y="6079787"/>
            <a:ext cx="2947878" cy="77821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22CC57-4DDC-8791-E4B0-21D5C17F5A40}"/>
              </a:ext>
            </a:extLst>
          </p:cNvPr>
          <p:cNvCxnSpPr>
            <a:cxnSpLocks/>
          </p:cNvCxnSpPr>
          <p:nvPr/>
        </p:nvCxnSpPr>
        <p:spPr>
          <a:xfrm flipV="1">
            <a:off x="8519614" y="5058383"/>
            <a:ext cx="468743" cy="102140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269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5876-0D3B-876F-8DAF-5AA768D7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DWH up and down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7358-B7C8-D0DC-770F-34DB428E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72" y="2646268"/>
            <a:ext cx="8269705" cy="312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C82E6-42F9-FC95-1AC2-43D89EB4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576"/>
            <a:ext cx="382557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D8F2-E66A-D430-8553-DDE6791B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7D67-D6A4-150B-0BA2-954FA886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To Scale Azure SQL Database In Azure Data Factory Using A Web Activity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2298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302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1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25E21-0573-7869-687F-FCE8FAA0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B09D874-90E2-1680-094F-5E16AD4F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10" y="1644258"/>
            <a:ext cx="4032780" cy="4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8213-5A9A-A871-8B92-907000BF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8C71-804D-70A9-F633-F719ACFF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/>
          </a:bodyPr>
          <a:lstStyle/>
          <a:p>
            <a:r>
              <a:rPr lang="en-US" sz="2800" b="1" dirty="0"/>
              <a:t>1 central model</a:t>
            </a:r>
            <a:r>
              <a:rPr lang="nl-BE" sz="2800" b="1" dirty="0"/>
              <a:t> </a:t>
            </a:r>
            <a:r>
              <a:rPr lang="nl-BE" sz="2800" dirty="0"/>
              <a:t>in a </a:t>
            </a:r>
            <a:r>
              <a:rPr lang="nl-BE" sz="2800" dirty="0" err="1"/>
              <a:t>workspace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</a:t>
            </a:r>
            <a:r>
              <a:rPr lang="nl-BE" sz="2800" dirty="0" err="1"/>
              <a:t>admins</a:t>
            </a:r>
            <a:r>
              <a:rPr lang="nl-BE" sz="2800" dirty="0"/>
              <a:t> have access </a:t>
            </a:r>
            <a:r>
              <a:rPr lang="nl-BE" sz="2800" dirty="0" err="1"/>
              <a:t>to</a:t>
            </a:r>
            <a:endParaRPr lang="nl-BE" sz="2800" dirty="0"/>
          </a:p>
          <a:p>
            <a:r>
              <a:rPr lang="nl-BE" sz="2800" dirty="0" err="1"/>
              <a:t>reports</a:t>
            </a:r>
            <a:r>
              <a:rPr lang="nl-BE" sz="2800" dirty="0"/>
              <a:t> are </a:t>
            </a:r>
            <a:r>
              <a:rPr lang="nl-BE" sz="2800" dirty="0" err="1"/>
              <a:t>connected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central</a:t>
            </a:r>
            <a:r>
              <a:rPr lang="nl-BE" sz="2800" dirty="0"/>
              <a:t> </a:t>
            </a:r>
            <a:r>
              <a:rPr lang="nl-BE" sz="2800" dirty="0" err="1"/>
              <a:t>semantic</a:t>
            </a:r>
            <a:r>
              <a:rPr lang="nl-BE" sz="2800" dirty="0"/>
              <a:t> model </a:t>
            </a:r>
            <a:r>
              <a:rPr lang="nl-BE" sz="2800" dirty="0" err="1"/>
              <a:t>and</a:t>
            </a:r>
            <a:r>
              <a:rPr lang="nl-BE" sz="2800" dirty="0"/>
              <a:t> have </a:t>
            </a:r>
            <a:r>
              <a:rPr lang="nl-BE" sz="2800" dirty="0" err="1"/>
              <a:t>their</a:t>
            </a:r>
            <a:r>
              <a:rPr lang="nl-BE" sz="2800" dirty="0"/>
              <a:t> </a:t>
            </a:r>
            <a:r>
              <a:rPr lang="nl-BE" sz="2800" dirty="0" err="1"/>
              <a:t>own</a:t>
            </a:r>
            <a:r>
              <a:rPr lang="nl-BE" sz="2800" dirty="0"/>
              <a:t> </a:t>
            </a:r>
            <a:r>
              <a:rPr lang="nl-BE" sz="2800" dirty="0" err="1"/>
              <a:t>workspace</a:t>
            </a:r>
            <a:r>
              <a:rPr lang="nl-BE" sz="2800" dirty="0"/>
              <a:t>/apps</a:t>
            </a:r>
          </a:p>
          <a:p>
            <a:endParaRPr lang="nl-BE" sz="2800" dirty="0"/>
          </a:p>
          <a:p>
            <a:r>
              <a:rPr lang="nl-BE" sz="2800" b="1" dirty="0"/>
              <a:t>import mode FTW</a:t>
            </a:r>
          </a:p>
          <a:p>
            <a:endParaRPr lang="nl-BE" sz="2800" dirty="0"/>
          </a:p>
          <a:p>
            <a:r>
              <a:rPr lang="nl-BE" sz="2800" dirty="0" err="1"/>
              <a:t>resize</a:t>
            </a:r>
            <a:r>
              <a:rPr lang="nl-BE" sz="2800" dirty="0"/>
              <a:t> database </a:t>
            </a:r>
            <a:r>
              <a:rPr lang="nl-BE" sz="2800" dirty="0" err="1"/>
              <a:t>to</a:t>
            </a:r>
            <a:r>
              <a:rPr lang="nl-BE" sz="2800" dirty="0"/>
              <a:t> S0 </a:t>
            </a:r>
            <a:r>
              <a:rPr lang="nl-BE" sz="2800" dirty="0" err="1"/>
              <a:t>once</a:t>
            </a:r>
            <a:r>
              <a:rPr lang="nl-BE" sz="2800" dirty="0"/>
              <a:t> Power BI has </a:t>
            </a:r>
            <a:r>
              <a:rPr lang="nl-BE" sz="2800" dirty="0" err="1"/>
              <a:t>finished</a:t>
            </a:r>
            <a:r>
              <a:rPr lang="nl-BE" sz="2800" dirty="0"/>
              <a:t> processing</a:t>
            </a:r>
          </a:p>
          <a:p>
            <a:r>
              <a:rPr lang="nl-BE" sz="2800" dirty="0"/>
              <a:t>ADF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orchestrate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using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Power BI REST API</a:t>
            </a:r>
            <a:endParaRPr lang="en-US" sz="2800" dirty="0"/>
          </a:p>
        </p:txBody>
      </p:sp>
      <p:pic>
        <p:nvPicPr>
          <p:cNvPr id="6" name="Content Placeholder 4" descr="A yellow and black rectangles&#10;&#10;Description automatically generated">
            <a:extLst>
              <a:ext uri="{FF2B5EF4-FFF2-40B4-BE49-F238E27FC236}">
                <a16:creationId xmlns:a16="http://schemas.microsoft.com/office/drawing/2014/main" id="{B892D60E-87BC-805A-1571-662B91C6D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20" y="5400989"/>
            <a:ext cx="981360" cy="13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A891A68-40AF-E26C-EABC-39DE52EC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8325" y="1434361"/>
            <a:ext cx="7952875" cy="41843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there are some assumptions…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1169F-5EC3-B29A-A659-2BF9BB09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1782-09D3-D61F-E9A8-2AF311F1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F9F8-F507-1F7B-560F-18BB6F3E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Refreshing a Power BI Dataset using Azure Data Factory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3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 / CD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91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D85B5-970D-C026-4A6F-AE78A11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11034-7A20-EF75-558B-4B04409E9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= git in Azure Repos</a:t>
            </a:r>
          </a:p>
          <a:p>
            <a:pPr lvl="1"/>
            <a:r>
              <a:rPr lang="en-US" dirty="0"/>
              <a:t>database: Visual Studio (SSDT) &amp; SSMS</a:t>
            </a:r>
          </a:p>
          <a:p>
            <a:pPr lvl="1"/>
            <a:r>
              <a:rPr lang="en-US" dirty="0"/>
              <a:t>Azure Functions: Visual Studio (Code)</a:t>
            </a:r>
          </a:p>
          <a:p>
            <a:pPr lvl="1"/>
            <a:r>
              <a:rPr lang="en-US" dirty="0"/>
              <a:t>ADF: browser</a:t>
            </a:r>
          </a:p>
          <a:p>
            <a:pPr lvl="1"/>
            <a:endParaRPr lang="en-US" dirty="0"/>
          </a:p>
          <a:p>
            <a:r>
              <a:rPr lang="en-US" dirty="0"/>
              <a:t>build pipelines runs after commit to </a:t>
            </a:r>
            <a:r>
              <a:rPr lang="en-US" i="1" dirty="0"/>
              <a:t>main</a:t>
            </a:r>
          </a:p>
          <a:p>
            <a:endParaRPr lang="en-US" i="1" dirty="0"/>
          </a:p>
          <a:p>
            <a:r>
              <a:rPr lang="en-US" dirty="0"/>
              <a:t>release pipelines to test/prod run manually</a:t>
            </a:r>
          </a:p>
          <a:p>
            <a:endParaRPr lang="en-US" dirty="0"/>
          </a:p>
          <a:p>
            <a:r>
              <a:rPr lang="en-US" dirty="0"/>
              <a:t>private project is free in Azure Devops when &lt;= 5 </a:t>
            </a:r>
            <a:r>
              <a:rPr lang="en-US" dirty="0" err="1"/>
              <a:t>devs</a:t>
            </a:r>
            <a:endParaRPr lang="en-US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71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8616713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8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BF702F-F8B0-E202-8B70-5F929454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one single platform</a:t>
            </a:r>
            <a:endParaRPr lang="nl-BE" dirty="0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D1109A36-0A86-83AD-2CF7-B9262F7B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20" y="1816492"/>
            <a:ext cx="9053345" cy="4395597"/>
          </a:xfrm>
          <a:prstGeom prst="rect">
            <a:avLst/>
          </a:prstGeom>
        </p:spPr>
      </p:pic>
      <p:pic>
        <p:nvPicPr>
          <p:cNvPr id="7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6805FAB6-EB3F-1A86-D1FB-F5B2DEC9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2" y="1662222"/>
            <a:ext cx="756115" cy="756115"/>
          </a:xfrm>
          <a:prstGeom prst="rect">
            <a:avLst/>
          </a:prstGeom>
        </p:spPr>
      </p:pic>
      <p:pic>
        <p:nvPicPr>
          <p:cNvPr id="8" name="Afbeelding 11" descr="Afbeelding met Graphics, Kleurrijkheid, cirkel, creativiteit&#10;&#10;Automatisch gegenereerde beschrijving">
            <a:extLst>
              <a:ext uri="{FF2B5EF4-FFF2-40B4-BE49-F238E27FC236}">
                <a16:creationId xmlns:a16="http://schemas.microsoft.com/office/drawing/2014/main" id="{6BB6D1A0-4441-18E3-C866-25707ABA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69" y="3444774"/>
            <a:ext cx="299357" cy="299942"/>
          </a:xfrm>
          <a:prstGeom prst="rect">
            <a:avLst/>
          </a:prstGeom>
        </p:spPr>
      </p:pic>
      <p:pic>
        <p:nvPicPr>
          <p:cNvPr id="9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0B946084-81EB-3515-1D3E-BEEF0DB9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63" y="1956845"/>
            <a:ext cx="587204" cy="588351"/>
          </a:xfrm>
          <a:prstGeom prst="rect">
            <a:avLst/>
          </a:prstGeom>
        </p:spPr>
      </p:pic>
      <p:pic>
        <p:nvPicPr>
          <p:cNvPr id="10" name="Afbeelding 15" descr="Afbeelding met schermopname, Elektrisch blauw, Graphics, ontwerp&#10;&#10;Automatisch gegenereerde beschrijving">
            <a:extLst>
              <a:ext uri="{FF2B5EF4-FFF2-40B4-BE49-F238E27FC236}">
                <a16:creationId xmlns:a16="http://schemas.microsoft.com/office/drawing/2014/main" id="{EFBB0480-8462-11CB-3AF1-687BEE6A7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584" y="2840649"/>
            <a:ext cx="619583" cy="620793"/>
          </a:xfrm>
          <a:prstGeom prst="rect">
            <a:avLst/>
          </a:prstGeom>
        </p:spPr>
      </p:pic>
      <p:sp>
        <p:nvSpPr>
          <p:cNvPr id="11" name="Tekstvak 16">
            <a:extLst>
              <a:ext uri="{FF2B5EF4-FFF2-40B4-BE49-F238E27FC236}">
                <a16:creationId xmlns:a16="http://schemas.microsoft.com/office/drawing/2014/main" id="{5D6EE91F-8198-D38B-084C-BA7AA465A329}"/>
              </a:ext>
            </a:extLst>
          </p:cNvPr>
          <p:cNvSpPr txBox="1"/>
          <p:nvPr/>
        </p:nvSpPr>
        <p:spPr>
          <a:xfrm>
            <a:off x="10677265" y="211252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sp>
        <p:nvSpPr>
          <p:cNvPr id="12" name="Tekstvak 17">
            <a:extLst>
              <a:ext uri="{FF2B5EF4-FFF2-40B4-BE49-F238E27FC236}">
                <a16:creationId xmlns:a16="http://schemas.microsoft.com/office/drawing/2014/main" id="{DD9C567A-F432-046D-996A-49169F9E3EAD}"/>
              </a:ext>
            </a:extLst>
          </p:cNvPr>
          <p:cNvSpPr txBox="1"/>
          <p:nvPr/>
        </p:nvSpPr>
        <p:spPr>
          <a:xfrm>
            <a:off x="10467425" y="29202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Synapse</a:t>
            </a:r>
          </a:p>
          <a:p>
            <a:pPr algn="ctr"/>
            <a:r>
              <a:rPr lang="en-US" sz="1200"/>
              <a:t>Data Science</a:t>
            </a:r>
            <a:endParaRPr lang="en-US"/>
          </a:p>
        </p:txBody>
      </p:sp>
      <p:sp>
        <p:nvSpPr>
          <p:cNvPr id="13" name="Tekstvak 18">
            <a:extLst>
              <a:ext uri="{FF2B5EF4-FFF2-40B4-BE49-F238E27FC236}">
                <a16:creationId xmlns:a16="http://schemas.microsoft.com/office/drawing/2014/main" id="{E56F089B-7E12-73B1-EDD3-912C7D2561F2}"/>
              </a:ext>
            </a:extLst>
          </p:cNvPr>
          <p:cNvSpPr txBox="1"/>
          <p:nvPr/>
        </p:nvSpPr>
        <p:spPr>
          <a:xfrm>
            <a:off x="3813592" y="367929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OneLake</a:t>
            </a:r>
            <a:endParaRPr lang="en-US" sz="1400"/>
          </a:p>
        </p:txBody>
      </p:sp>
      <p:pic>
        <p:nvPicPr>
          <p:cNvPr id="14" name="Afbeelding 20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6EAFFF02-2B45-0069-44FA-B4325A429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501" y="3644990"/>
            <a:ext cx="423782" cy="424609"/>
          </a:xfrm>
          <a:prstGeom prst="rect">
            <a:avLst/>
          </a:prstGeom>
        </p:spPr>
      </p:pic>
      <p:pic>
        <p:nvPicPr>
          <p:cNvPr id="15" name="Afbeelding 22" descr="Afbeelding met Graphics, Kleurrijkheid, grafische vormgeving, creativiteit&#10;&#10;Automatisch gegenereerde beschrijving">
            <a:extLst>
              <a:ext uri="{FF2B5EF4-FFF2-40B4-BE49-F238E27FC236}">
                <a16:creationId xmlns:a16="http://schemas.microsoft.com/office/drawing/2014/main" id="{E4F4C74E-0192-A2C6-020A-EEA868CEB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78" y="4139317"/>
            <a:ext cx="456793" cy="456793"/>
          </a:xfrm>
          <a:prstGeom prst="rect">
            <a:avLst/>
          </a:prstGeom>
        </p:spPr>
      </p:pic>
      <p:sp>
        <p:nvSpPr>
          <p:cNvPr id="16" name="Tekstvak 23">
            <a:extLst>
              <a:ext uri="{FF2B5EF4-FFF2-40B4-BE49-F238E27FC236}">
                <a16:creationId xmlns:a16="http://schemas.microsoft.com/office/drawing/2014/main" id="{7AF0FBBA-2585-5CD5-B967-C233E300CDA9}"/>
              </a:ext>
            </a:extLst>
          </p:cNvPr>
          <p:cNvSpPr txBox="1"/>
          <p:nvPr/>
        </p:nvSpPr>
        <p:spPr>
          <a:xfrm>
            <a:off x="10541977" y="3703744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17" name="Tekstvak 24">
            <a:extLst>
              <a:ext uri="{FF2B5EF4-FFF2-40B4-BE49-F238E27FC236}">
                <a16:creationId xmlns:a16="http://schemas.microsoft.com/office/drawing/2014/main" id="{BD763AE2-533B-9F3F-DB74-CDD6EE9C5F72}"/>
              </a:ext>
            </a:extLst>
          </p:cNvPr>
          <p:cNvSpPr txBox="1"/>
          <p:nvPr/>
        </p:nvSpPr>
        <p:spPr>
          <a:xfrm>
            <a:off x="10511663" y="4220550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Activator</a:t>
            </a:r>
            <a:endParaRPr lang="en-US"/>
          </a:p>
        </p:txBody>
      </p:sp>
      <p:pic>
        <p:nvPicPr>
          <p:cNvPr id="18" name="Afbeelding 26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0F3C62D9-1768-0048-AEAA-6E9908B0C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78" y="3099261"/>
            <a:ext cx="673173" cy="244516"/>
          </a:xfrm>
          <a:prstGeom prst="rect">
            <a:avLst/>
          </a:prstGeom>
        </p:spPr>
      </p:pic>
      <p:pic>
        <p:nvPicPr>
          <p:cNvPr id="19" name="Afbeelding 27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BAF68975-6DC5-D930-4325-0436E0CED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3055993"/>
            <a:ext cx="244040" cy="244516"/>
          </a:xfrm>
          <a:prstGeom prst="rect">
            <a:avLst/>
          </a:prstGeom>
        </p:spPr>
      </p:pic>
      <p:sp>
        <p:nvSpPr>
          <p:cNvPr id="20" name="Tekstvak 28">
            <a:extLst>
              <a:ext uri="{FF2B5EF4-FFF2-40B4-BE49-F238E27FC236}">
                <a16:creationId xmlns:a16="http://schemas.microsoft.com/office/drawing/2014/main" id="{7D46A93C-3B0F-B009-AE6D-4F1517EC1304}"/>
              </a:ext>
            </a:extLst>
          </p:cNvPr>
          <p:cNvSpPr txBox="1"/>
          <p:nvPr/>
        </p:nvSpPr>
        <p:spPr>
          <a:xfrm>
            <a:off x="4082046" y="302847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Data</a:t>
            </a:r>
            <a:br>
              <a:rPr lang="en-US" sz="800"/>
            </a:br>
            <a:r>
              <a:rPr lang="en-US" sz="800"/>
              <a:t>Factory</a:t>
            </a:r>
            <a:endParaRPr lang="en-US" sz="1050"/>
          </a:p>
        </p:txBody>
      </p:sp>
      <p:sp>
        <p:nvSpPr>
          <p:cNvPr id="21" name="Tekstvak 31">
            <a:extLst>
              <a:ext uri="{FF2B5EF4-FFF2-40B4-BE49-F238E27FC236}">
                <a16:creationId xmlns:a16="http://schemas.microsoft.com/office/drawing/2014/main" id="{33FE3462-385B-417C-7950-4871A8EBE58D}"/>
              </a:ext>
            </a:extLst>
          </p:cNvPr>
          <p:cNvSpPr txBox="1"/>
          <p:nvPr/>
        </p:nvSpPr>
        <p:spPr>
          <a:xfrm>
            <a:off x="6521974" y="262941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Warehouse</a:t>
            </a:r>
            <a:endParaRPr lang="en-US" sz="105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406C287-E688-7B4E-6AEE-1386A6BB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2183" y="2975565"/>
            <a:ext cx="304800" cy="314325"/>
          </a:xfrm>
          <a:prstGeom prst="rect">
            <a:avLst/>
          </a:prstGeom>
        </p:spPr>
      </p:pic>
      <p:sp>
        <p:nvSpPr>
          <p:cNvPr id="23" name="Tekstvak 34">
            <a:extLst>
              <a:ext uri="{FF2B5EF4-FFF2-40B4-BE49-F238E27FC236}">
                <a16:creationId xmlns:a16="http://schemas.microsoft.com/office/drawing/2014/main" id="{C83A1D21-EA25-8387-1D95-D480069D9922}"/>
              </a:ext>
            </a:extLst>
          </p:cNvPr>
          <p:cNvSpPr txBox="1"/>
          <p:nvPr/>
        </p:nvSpPr>
        <p:spPr>
          <a:xfrm>
            <a:off x="6649209" y="304636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Lakehouse</a:t>
            </a:r>
            <a:endParaRPr lang="en-US" sz="1050"/>
          </a:p>
        </p:txBody>
      </p:sp>
      <p:pic>
        <p:nvPicPr>
          <p:cNvPr id="24" name="Afbeelding 36" descr="Afbeelding met schermopname, Graphics, Elektrisch blauw, grafische vormgeving&#10;&#10;Automatisch gegenereerde beschrijving">
            <a:extLst>
              <a:ext uri="{FF2B5EF4-FFF2-40B4-BE49-F238E27FC236}">
                <a16:creationId xmlns:a16="http://schemas.microsoft.com/office/drawing/2014/main" id="{2ED772D3-0896-F9A8-49E7-4D09064AA8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2545196"/>
            <a:ext cx="244040" cy="244517"/>
          </a:xfrm>
          <a:prstGeom prst="rect">
            <a:avLst/>
          </a:prstGeom>
        </p:spPr>
      </p:pic>
      <p:sp>
        <p:nvSpPr>
          <p:cNvPr id="25" name="Tekstvak 37">
            <a:extLst>
              <a:ext uri="{FF2B5EF4-FFF2-40B4-BE49-F238E27FC236}">
                <a16:creationId xmlns:a16="http://schemas.microsoft.com/office/drawing/2014/main" id="{D0C22537-2D39-E069-8741-8E945D74AF1A}"/>
              </a:ext>
            </a:extLst>
          </p:cNvPr>
          <p:cNvSpPr txBox="1"/>
          <p:nvPr/>
        </p:nvSpPr>
        <p:spPr>
          <a:xfrm>
            <a:off x="4005050" y="2517084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Synapse</a:t>
            </a:r>
            <a:br>
              <a:rPr lang="en-US" sz="800"/>
            </a:br>
            <a:r>
              <a:rPr lang="en-US" sz="800"/>
              <a:t>RT Analytics</a:t>
            </a:r>
            <a:endParaRPr lang="en-US" sz="105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1401BE-2C7B-72F8-19D5-0F02DD25F1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1244" y="5852704"/>
            <a:ext cx="359385" cy="359385"/>
          </a:xfrm>
          <a:prstGeom prst="rect">
            <a:avLst/>
          </a:prstGeom>
        </p:spPr>
      </p:pic>
      <p:sp>
        <p:nvSpPr>
          <p:cNvPr id="27" name="Tekstvak 41">
            <a:extLst>
              <a:ext uri="{FF2B5EF4-FFF2-40B4-BE49-F238E27FC236}">
                <a16:creationId xmlns:a16="http://schemas.microsoft.com/office/drawing/2014/main" id="{FB943026-527A-C4F6-A576-A797FB4E92EB}"/>
              </a:ext>
            </a:extLst>
          </p:cNvPr>
          <p:cNvSpPr txBox="1"/>
          <p:nvPr/>
        </p:nvSpPr>
        <p:spPr>
          <a:xfrm>
            <a:off x="1560629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Entra</a:t>
            </a:r>
            <a:r>
              <a:rPr lang="en-US" sz="1200"/>
              <a:t> ID</a:t>
            </a:r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F264B7D-138F-13B0-4AFB-6D43BC7525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0839" y="6313253"/>
            <a:ext cx="359385" cy="359385"/>
          </a:xfrm>
          <a:prstGeom prst="rect">
            <a:avLst/>
          </a:prstGeom>
        </p:spPr>
      </p:pic>
      <p:sp>
        <p:nvSpPr>
          <p:cNvPr id="29" name="Tekstvak 44">
            <a:extLst>
              <a:ext uri="{FF2B5EF4-FFF2-40B4-BE49-F238E27FC236}">
                <a16:creationId xmlns:a16="http://schemas.microsoft.com/office/drawing/2014/main" id="{E90B5B8E-570D-C36B-C9E9-A5B1DC0AF132}"/>
              </a:ext>
            </a:extLst>
          </p:cNvPr>
          <p:cNvSpPr txBox="1"/>
          <p:nvPr/>
        </p:nvSpPr>
        <p:spPr>
          <a:xfrm>
            <a:off x="1560629" y="6354445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Key Vault</a:t>
            </a:r>
            <a:endParaRPr lang="en-US"/>
          </a:p>
        </p:txBody>
      </p:sp>
      <p:sp>
        <p:nvSpPr>
          <p:cNvPr id="30" name="Tekstvak 47">
            <a:extLst>
              <a:ext uri="{FF2B5EF4-FFF2-40B4-BE49-F238E27FC236}">
                <a16:creationId xmlns:a16="http://schemas.microsoft.com/office/drawing/2014/main" id="{9A29DFB2-80CE-9D20-E248-BF6AF05317AB}"/>
              </a:ext>
            </a:extLst>
          </p:cNvPr>
          <p:cNvSpPr txBox="1"/>
          <p:nvPr/>
        </p:nvSpPr>
        <p:spPr>
          <a:xfrm>
            <a:off x="2774263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Purview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A6F7F7B-0A1E-BAB5-CA91-3ACD68B211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59644" y="5852702"/>
            <a:ext cx="359385" cy="359385"/>
          </a:xfrm>
          <a:prstGeom prst="rect">
            <a:avLst/>
          </a:prstGeom>
        </p:spPr>
      </p:pic>
      <p:pic>
        <p:nvPicPr>
          <p:cNvPr id="32" name="Afbeelding 50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2CDFEF84-EC83-3287-9734-E7BE41A00F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61" y="6375601"/>
            <a:ext cx="673173" cy="244516"/>
          </a:xfrm>
          <a:prstGeom prst="rect">
            <a:avLst/>
          </a:prstGeom>
        </p:spPr>
      </p:pic>
      <p:sp>
        <p:nvSpPr>
          <p:cNvPr id="33" name="Rechthoek 52">
            <a:extLst>
              <a:ext uri="{FF2B5EF4-FFF2-40B4-BE49-F238E27FC236}">
                <a16:creationId xmlns:a16="http://schemas.microsoft.com/office/drawing/2014/main" id="{D7490D1A-A44E-4B69-9C2D-F3413DEAF3DA}"/>
              </a:ext>
            </a:extLst>
          </p:cNvPr>
          <p:cNvSpPr/>
          <p:nvPr/>
        </p:nvSpPr>
        <p:spPr>
          <a:xfrm>
            <a:off x="3760952" y="5870512"/>
            <a:ext cx="441752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kstvak 51">
            <a:extLst>
              <a:ext uri="{FF2B5EF4-FFF2-40B4-BE49-F238E27FC236}">
                <a16:creationId xmlns:a16="http://schemas.microsoft.com/office/drawing/2014/main" id="{1B3AF3E3-3FBE-39E9-91C3-6E82F1A99920}"/>
              </a:ext>
            </a:extLst>
          </p:cNvPr>
          <p:cNvSpPr txBox="1"/>
          <p:nvPr/>
        </p:nvSpPr>
        <p:spPr>
          <a:xfrm>
            <a:off x="4062546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5" name="Picture 2" descr="Azure Devops Logo PNG vector in SVG, PDF, AI, CDR format">
            <a:extLst>
              <a:ext uri="{FF2B5EF4-FFF2-40B4-BE49-F238E27FC236}">
                <a16:creationId xmlns:a16="http://schemas.microsoft.com/office/drawing/2014/main" id="{DFA38FCC-5085-8AA3-E90C-937C58A8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16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77FAEA7A-59C7-2B05-18AC-733C4A755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57" y="5905667"/>
            <a:ext cx="244801" cy="245279"/>
          </a:xfrm>
          <a:prstGeom prst="rect">
            <a:avLst/>
          </a:prstGeom>
        </p:spPr>
      </p:pic>
      <p:sp>
        <p:nvSpPr>
          <p:cNvPr id="37" name="Tekstvak 54">
            <a:extLst>
              <a:ext uri="{FF2B5EF4-FFF2-40B4-BE49-F238E27FC236}">
                <a16:creationId xmlns:a16="http://schemas.microsoft.com/office/drawing/2014/main" id="{76FD48B8-4E39-3A96-1BE2-96E3AF19829C}"/>
              </a:ext>
            </a:extLst>
          </p:cNvPr>
          <p:cNvSpPr txBox="1"/>
          <p:nvPr/>
        </p:nvSpPr>
        <p:spPr>
          <a:xfrm>
            <a:off x="6375133" y="5889806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38" name="Tekstvak 55">
            <a:extLst>
              <a:ext uri="{FF2B5EF4-FFF2-40B4-BE49-F238E27FC236}">
                <a16:creationId xmlns:a16="http://schemas.microsoft.com/office/drawing/2014/main" id="{28D2F317-8E0D-01AB-52FD-77D3D69B41BA}"/>
              </a:ext>
            </a:extLst>
          </p:cNvPr>
          <p:cNvSpPr txBox="1"/>
          <p:nvPr/>
        </p:nvSpPr>
        <p:spPr>
          <a:xfrm>
            <a:off x="7913245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9" name="Picture 2" descr="Azure Devops Logo PNG vector in SVG, PDF, AI, CDR format">
            <a:extLst>
              <a:ext uri="{FF2B5EF4-FFF2-40B4-BE49-F238E27FC236}">
                <a16:creationId xmlns:a16="http://schemas.microsoft.com/office/drawing/2014/main" id="{8DEE8351-1E5E-3FB7-ACCF-3197A340D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15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Azure Repos Logo PNG vector in SVG, PDF, AI, CDR format">
            <a:extLst>
              <a:ext uri="{FF2B5EF4-FFF2-40B4-BE49-F238E27FC236}">
                <a16:creationId xmlns:a16="http://schemas.microsoft.com/office/drawing/2014/main" id="{619DA9D4-2447-2AB1-1905-7B9ADCEB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9" y="6254330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kstvak 58">
            <a:extLst>
              <a:ext uri="{FF2B5EF4-FFF2-40B4-BE49-F238E27FC236}">
                <a16:creationId xmlns:a16="http://schemas.microsoft.com/office/drawing/2014/main" id="{9DEEF073-ED8F-FFE5-6704-6EF501C0CDEC}"/>
              </a:ext>
            </a:extLst>
          </p:cNvPr>
          <p:cNvSpPr txBox="1"/>
          <p:nvPr/>
        </p:nvSpPr>
        <p:spPr>
          <a:xfrm>
            <a:off x="7913245" y="631325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Repos</a:t>
            </a:r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0490792-2CFF-465C-3A07-58CD8F3DB8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83982" y="5877355"/>
            <a:ext cx="301900" cy="301900"/>
          </a:xfrm>
          <a:prstGeom prst="rect">
            <a:avLst/>
          </a:prstGeom>
        </p:spPr>
      </p:pic>
      <p:sp>
        <p:nvSpPr>
          <p:cNvPr id="43" name="Tekstvak 1030">
            <a:extLst>
              <a:ext uri="{FF2B5EF4-FFF2-40B4-BE49-F238E27FC236}">
                <a16:creationId xmlns:a16="http://schemas.microsoft.com/office/drawing/2014/main" id="{A93821CB-CE07-7EDA-B322-4BD8BDAF393A}"/>
              </a:ext>
            </a:extLst>
          </p:cNvPr>
          <p:cNvSpPr txBox="1"/>
          <p:nvPr/>
        </p:nvSpPr>
        <p:spPr>
          <a:xfrm>
            <a:off x="9053195" y="587735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Cost Management</a:t>
            </a:r>
            <a:endParaRPr lang="en-US"/>
          </a:p>
        </p:txBody>
      </p:sp>
      <p:pic>
        <p:nvPicPr>
          <p:cNvPr id="44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BA6C5328-EE37-CDF7-1B89-D2F1C4FC0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23" y="6303623"/>
            <a:ext cx="273057" cy="273591"/>
          </a:xfrm>
          <a:prstGeom prst="rect">
            <a:avLst/>
          </a:prstGeom>
        </p:spPr>
      </p:pic>
      <p:sp>
        <p:nvSpPr>
          <p:cNvPr id="45" name="Tekstvak 1032">
            <a:extLst>
              <a:ext uri="{FF2B5EF4-FFF2-40B4-BE49-F238E27FC236}">
                <a16:creationId xmlns:a16="http://schemas.microsoft.com/office/drawing/2014/main" id="{6C25D305-3621-297C-BA06-B94EF0D86CE6}"/>
              </a:ext>
            </a:extLst>
          </p:cNvPr>
          <p:cNvSpPr txBox="1"/>
          <p:nvPr/>
        </p:nvSpPr>
        <p:spPr>
          <a:xfrm>
            <a:off x="9066339" y="6313253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C8D065A-590F-C891-E5FE-3C9223DE61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69574" y="2559855"/>
            <a:ext cx="304800" cy="3143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72CD42B-6EDC-B748-BD3C-1FCA18B14F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74686" y="2541313"/>
            <a:ext cx="304800" cy="314325"/>
          </a:xfrm>
          <a:prstGeom prst="rect">
            <a:avLst/>
          </a:prstGeom>
        </p:spPr>
      </p:pic>
      <p:sp>
        <p:nvSpPr>
          <p:cNvPr id="48" name="Tekstvak 1043">
            <a:extLst>
              <a:ext uri="{FF2B5EF4-FFF2-40B4-BE49-F238E27FC236}">
                <a16:creationId xmlns:a16="http://schemas.microsoft.com/office/drawing/2014/main" id="{999DC872-FA44-86F5-1E6C-076A06322321}"/>
              </a:ext>
            </a:extLst>
          </p:cNvPr>
          <p:cNvSpPr txBox="1"/>
          <p:nvPr/>
        </p:nvSpPr>
        <p:spPr>
          <a:xfrm>
            <a:off x="5227086" y="260365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Notebooks</a:t>
            </a:r>
            <a:endParaRPr lang="en-US" sz="1050"/>
          </a:p>
        </p:txBody>
      </p:sp>
      <p:pic>
        <p:nvPicPr>
          <p:cNvPr id="49" name="Picture 2" descr="Getting started with Terraform in DevOps - Aviator Blog">
            <a:extLst>
              <a:ext uri="{FF2B5EF4-FFF2-40B4-BE49-F238E27FC236}">
                <a16:creationId xmlns:a16="http://schemas.microsoft.com/office/drawing/2014/main" id="{8BBDAB2E-B452-E1B5-F7E0-40F38B6C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16" y="6291684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kstvak 2">
            <a:extLst>
              <a:ext uri="{FF2B5EF4-FFF2-40B4-BE49-F238E27FC236}">
                <a16:creationId xmlns:a16="http://schemas.microsoft.com/office/drawing/2014/main" id="{F5D1BDCE-418A-9382-A237-D58F16243C82}"/>
              </a:ext>
            </a:extLst>
          </p:cNvPr>
          <p:cNvSpPr txBox="1"/>
          <p:nvPr/>
        </p:nvSpPr>
        <p:spPr>
          <a:xfrm>
            <a:off x="4046979" y="6351051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Terraform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90B-D98A-B05A-5AC2-E06A8DF4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potential, but…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E64A-374C-7F01-4DFF-FEC6394B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enterprise features are still missing</a:t>
            </a:r>
          </a:p>
          <a:p>
            <a:pPr lvl="1"/>
            <a:r>
              <a:rPr lang="en-US" dirty="0"/>
              <a:t>Key Vault (now in preview)</a:t>
            </a:r>
          </a:p>
          <a:p>
            <a:pPr lvl="1"/>
            <a:r>
              <a:rPr lang="en-US" dirty="0"/>
              <a:t>CI / CD for all artefacts (almost done now)</a:t>
            </a:r>
          </a:p>
          <a:p>
            <a:pPr lvl="1"/>
            <a:endParaRPr lang="en-US" dirty="0"/>
          </a:p>
          <a:p>
            <a:r>
              <a:rPr lang="en-US" dirty="0"/>
              <a:t>T-SQL is not fully supported (yet?)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PK &amp; FK</a:t>
            </a:r>
          </a:p>
          <a:p>
            <a:pPr lvl="1"/>
            <a:r>
              <a:rPr lang="en-US" dirty="0"/>
              <a:t>limited VARCHAR(MAX)</a:t>
            </a:r>
          </a:p>
          <a:p>
            <a:pPr lvl="1"/>
            <a:r>
              <a:rPr lang="en-US" b="1" dirty="0"/>
              <a:t>but we now have SQL DB! (unfortunately, it’s slow and expensive)</a:t>
            </a:r>
          </a:p>
          <a:p>
            <a:pPr lvl="1"/>
            <a:endParaRPr lang="en-US" dirty="0"/>
          </a:p>
          <a:p>
            <a:r>
              <a:rPr lang="en-US" dirty="0"/>
              <a:t>licensing with capacities can be confusing</a:t>
            </a:r>
          </a:p>
          <a:p>
            <a:pPr lvl="1"/>
            <a:r>
              <a:rPr lang="en-US" dirty="0"/>
              <a:t>how much did we consume exactly?</a:t>
            </a:r>
          </a:p>
          <a:p>
            <a:r>
              <a:rPr lang="en-US" dirty="0"/>
              <a:t>start low with an F2?</a:t>
            </a:r>
          </a:p>
          <a:p>
            <a:pPr lvl="1"/>
            <a:r>
              <a:rPr lang="en-US" dirty="0"/>
              <a:t>pause when not needed</a:t>
            </a:r>
          </a:p>
          <a:p>
            <a:r>
              <a:rPr lang="en-US" dirty="0"/>
              <a:t>you still need Power BI Pro</a:t>
            </a:r>
          </a:p>
          <a:p>
            <a:r>
              <a:rPr lang="en-US" dirty="0"/>
              <a:t>I’d still use Power BI import mode</a:t>
            </a:r>
            <a:endParaRPr lang="nl-BE" dirty="0"/>
          </a:p>
        </p:txBody>
      </p:sp>
      <p:pic>
        <p:nvPicPr>
          <p:cNvPr id="4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2B4A5223-918D-0239-B3DF-E2610AAD8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77" y="1289981"/>
            <a:ext cx="1979993" cy="19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F53-91A0-DB72-06BF-EC90D6F8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8654-97BC-987F-BBBD-854D331C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Fabric February: An End-to-End Showcase of a Metadata-Driven Microsoft Fabric 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0863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5F937-9B2A-A5F8-4111-0535AFAB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F2077-9174-4522-0026-38AE8B0F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having a metadata driven architecture</a:t>
            </a:r>
          </a:p>
          <a:p>
            <a:endParaRPr lang="en-US" dirty="0"/>
          </a:p>
          <a:p>
            <a:r>
              <a:rPr lang="en-US" dirty="0"/>
              <a:t>minimize costs in ADF</a:t>
            </a:r>
          </a:p>
          <a:p>
            <a:pPr lvl="1"/>
            <a:r>
              <a:rPr lang="en-US" dirty="0"/>
              <a:t>change the defaults</a:t>
            </a:r>
          </a:p>
          <a:p>
            <a:pPr lvl="1"/>
            <a:r>
              <a:rPr lang="en-US" dirty="0"/>
              <a:t>outsource the compute</a:t>
            </a:r>
          </a:p>
          <a:p>
            <a:pPr lvl="1"/>
            <a:r>
              <a:rPr lang="en-US" dirty="0"/>
              <a:t>don’t run it every minute</a:t>
            </a:r>
          </a:p>
          <a:p>
            <a:endParaRPr lang="en-US" dirty="0"/>
          </a:p>
          <a:p>
            <a:r>
              <a:rPr lang="en-US" dirty="0"/>
              <a:t>scale the database up/down when needed</a:t>
            </a:r>
          </a:p>
          <a:p>
            <a:pPr lvl="1"/>
            <a:r>
              <a:rPr lang="en-US" dirty="0"/>
              <a:t>write efficient SQL so you can use a lower tier</a:t>
            </a:r>
          </a:p>
          <a:p>
            <a:pPr lvl="1"/>
            <a:endParaRPr lang="en-US" dirty="0"/>
          </a:p>
          <a:p>
            <a:r>
              <a:rPr lang="en-US" dirty="0"/>
              <a:t>and don’t forget … </a:t>
            </a:r>
            <a:r>
              <a:rPr lang="en-US" b="1" dirty="0"/>
              <a:t>you</a:t>
            </a:r>
            <a:r>
              <a:rPr lang="en-US" dirty="0"/>
              <a:t> are the most expensive part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44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CE2-F414-9438-B04B-A6BF87D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8791C3-20F5-D1FD-C830-2871BBD97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881675"/>
              </p:ext>
            </p:extLst>
          </p:nvPr>
        </p:nvGraphicFramePr>
        <p:xfrm>
          <a:off x="2032000" y="12899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56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F3AC-AAB3-0E9E-BC3E-D3D01D7C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232A9-88B1-98EC-DF6A-4EE11054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0063"/>
            <a:ext cx="5401751" cy="489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253AF-914F-5F65-4E28-66625DA2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26" y="1883096"/>
            <a:ext cx="5057274" cy="44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 </a:t>
            </a:r>
            <a:br>
              <a:rPr lang="en-US" sz="9600" dirty="0"/>
            </a:br>
            <a:r>
              <a:rPr lang="en-US" sz="9600" dirty="0"/>
              <a:t>thank</a:t>
            </a:r>
            <a:br>
              <a:rPr lang="en-US" sz="9600" dirty="0"/>
            </a:br>
            <a:r>
              <a:rPr lang="en-US" sz="9600" dirty="0"/>
              <a:t>you</a:t>
            </a:r>
            <a:endParaRPr lang="nl-BE" sz="9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B9F74D-A6E8-178E-E587-920EFA80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49" y="11695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if we can get the cost down to €100…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6049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what’s the most expensive part?</a:t>
            </a:r>
            <a:endParaRPr lang="nl-BE" dirty="0"/>
          </a:p>
        </p:txBody>
      </p:sp>
      <p:pic>
        <p:nvPicPr>
          <p:cNvPr id="6" name="Content Placeholder 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CD511024-C763-51D3-2DE7-FF46F3A7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98" y="1058741"/>
            <a:ext cx="5525804" cy="5607582"/>
          </a:xfrm>
        </p:spPr>
      </p:pic>
    </p:spTree>
    <p:extLst>
      <p:ext uri="{BB962C8B-B14F-4D97-AF65-F5344CB8AC3E}">
        <p14:creationId xmlns:p14="http://schemas.microsoft.com/office/powerpoint/2010/main" val="33988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aside from setting up a </a:t>
            </a:r>
            <a:r>
              <a:rPr lang="en-US" sz="6000" b="1" dirty="0"/>
              <a:t>cost-effective architecture</a:t>
            </a:r>
            <a:r>
              <a:rPr lang="en-US" sz="6000" dirty="0"/>
              <a:t>,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we’ll also optimize </a:t>
            </a:r>
            <a:r>
              <a:rPr lang="en-US" sz="6000" b="1" dirty="0"/>
              <a:t>development efficiency</a:t>
            </a:r>
            <a:endParaRPr lang="nl-BE" sz="6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61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50440</TotalTime>
  <Words>1302</Words>
  <Application>Microsoft Office PowerPoint</Application>
  <PresentationFormat>Widescreen</PresentationFormat>
  <Paragraphs>378</Paragraphs>
  <Slides>61</Slides>
  <Notes>17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Borcer</vt:lpstr>
      <vt:lpstr>Calibri</vt:lpstr>
      <vt:lpstr>Century Gothic</vt:lpstr>
      <vt:lpstr>Century Gothic Bold</vt:lpstr>
      <vt:lpstr>IBM Plex Sans</vt:lpstr>
      <vt:lpstr>Wingdings</vt:lpstr>
      <vt:lpstr>AE Template</vt:lpstr>
      <vt:lpstr>1_AE Template</vt:lpstr>
      <vt:lpstr>think-cell Slide</vt:lpstr>
      <vt:lpstr>PowerPoint Presentation</vt:lpstr>
      <vt:lpstr>Contact</vt:lpstr>
      <vt:lpstr>Building a €100 data warehouse</vt:lpstr>
      <vt:lpstr>Building a €100 data warehouse</vt:lpstr>
      <vt:lpstr>Building a €100 data warehouse</vt:lpstr>
      <vt:lpstr>Building a €100 data warehouse</vt:lpstr>
      <vt:lpstr>Building a €100 data warehouse</vt:lpstr>
      <vt:lpstr>what’s the most expensive part?</vt:lpstr>
      <vt:lpstr>Building a €100 data warehouse</vt:lpstr>
      <vt:lpstr>agenda</vt:lpstr>
      <vt:lpstr>architecture</vt:lpstr>
      <vt:lpstr>typical architecture</vt:lpstr>
      <vt:lpstr>we’re building a (simple) DWH</vt:lpstr>
      <vt:lpstr>we’re building a (simple) DWH</vt:lpstr>
      <vt:lpstr>we’re building a (simple) DWH</vt:lpstr>
      <vt:lpstr>ingest</vt:lpstr>
      <vt:lpstr>Azure Data Factory</vt:lpstr>
      <vt:lpstr>metadata driven</vt:lpstr>
      <vt:lpstr>parameterize everything</vt:lpstr>
      <vt:lpstr>parameterize everything</vt:lpstr>
      <vt:lpstr>fetch metadata &amp; loop</vt:lpstr>
      <vt:lpstr>fill in parameters at runtime</vt:lpstr>
      <vt:lpstr>cost</vt:lpstr>
      <vt:lpstr>important to remember</vt:lpstr>
      <vt:lpstr>example</vt:lpstr>
      <vt:lpstr>example</vt:lpstr>
      <vt:lpstr>50% cost saving with one single config</vt:lpstr>
      <vt:lpstr>move compute to somewhere else</vt:lpstr>
      <vt:lpstr>Azure Functions</vt:lpstr>
      <vt:lpstr>resources</vt:lpstr>
      <vt:lpstr>  demo</vt:lpstr>
      <vt:lpstr>transform</vt:lpstr>
      <vt:lpstr>it’s all SQL</vt:lpstr>
      <vt:lpstr>and it’s all about patterns</vt:lpstr>
      <vt:lpstr>type 1 dimension</vt:lpstr>
      <vt:lpstr>type 1 dimension</vt:lpstr>
      <vt:lpstr>type 2 dimension</vt:lpstr>
      <vt:lpstr>type 2 dimension</vt:lpstr>
      <vt:lpstr>facts</vt:lpstr>
      <vt:lpstr>exceptions</vt:lpstr>
      <vt:lpstr>metadata</vt:lpstr>
      <vt:lpstr>ELT flow</vt:lpstr>
      <vt:lpstr>ELT flow – load DWH</vt:lpstr>
      <vt:lpstr>scale DWH up and down</vt:lpstr>
      <vt:lpstr>resources</vt:lpstr>
      <vt:lpstr>  demo</vt:lpstr>
      <vt:lpstr>model &amp; serve</vt:lpstr>
      <vt:lpstr>Power BI</vt:lpstr>
      <vt:lpstr>Power BI</vt:lpstr>
      <vt:lpstr>PowerPoint Presentation</vt:lpstr>
      <vt:lpstr>resources</vt:lpstr>
      <vt:lpstr>CI / CD</vt:lpstr>
      <vt:lpstr>Azure Devops</vt:lpstr>
      <vt:lpstr>what about Fabric?</vt:lpstr>
      <vt:lpstr>everything in one single platform</vt:lpstr>
      <vt:lpstr>great potential, but…</vt:lpstr>
      <vt:lpstr>resources</vt:lpstr>
      <vt:lpstr>  conclusion</vt:lpstr>
      <vt:lpstr>Building a €100 data warehouse</vt:lpstr>
      <vt:lpstr>Building a €100 data warehouse</vt:lpstr>
      <vt:lpstr>  thank you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10</cp:revision>
  <dcterms:created xsi:type="dcterms:W3CDTF">2022-08-23T10:53:58Z</dcterms:created>
  <dcterms:modified xsi:type="dcterms:W3CDTF">2025-05-26T10:58:37Z</dcterms:modified>
</cp:coreProperties>
</file>